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259" r:id="rId5"/>
    <p:sldId id="260" r:id="rId6"/>
    <p:sldId id="261" r:id="rId7"/>
    <p:sldId id="262" r:id="rId8"/>
    <p:sldId id="263" r:id="rId9"/>
    <p:sldId id="264" r:id="rId10"/>
    <p:sldId id="275" r:id="rId11"/>
    <p:sldId id="301" r:id="rId12"/>
    <p:sldId id="302" r:id="rId1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04F0"/>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346" autoAdjust="0"/>
  </p:normalViewPr>
  <p:slideViewPr>
    <p:cSldViewPr snapToGrid="0" showGuides="1">
      <p:cViewPr>
        <p:scale>
          <a:sx n="125" d="100"/>
          <a:sy n="125" d="100"/>
        </p:scale>
        <p:origin x="-462" y="-1098"/>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723" cy="49469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889" y="1"/>
            <a:ext cx="2919799" cy="494697"/>
          </a:xfrm>
          <a:prstGeom prst="rect">
            <a:avLst/>
          </a:prstGeom>
        </p:spPr>
        <p:txBody>
          <a:bodyPr vert="horz" lIns="90644" tIns="45322" rIns="90644" bIns="45322" rtlCol="0"/>
          <a:lstStyle>
            <a:lvl1pPr algn="r">
              <a:defRPr sz="1200"/>
            </a:lvl1pPr>
          </a:lstStyle>
          <a:p>
            <a:fld id="{4B6B62A1-1A12-4ED8-9FAC-5F8806963426}" type="datetime1">
              <a:rPr kumimoji="1" lang="ja-JP" altLang="en-US" smtClean="0"/>
              <a:t>2021/1/4</a:t>
            </a:fld>
            <a:endParaRPr kumimoji="1" lang="ja-JP" altLang="en-US"/>
          </a:p>
        </p:txBody>
      </p:sp>
      <p:sp>
        <p:nvSpPr>
          <p:cNvPr id="4" name="フッター プレースホルダー 3"/>
          <p:cNvSpPr>
            <a:spLocks noGrp="1"/>
          </p:cNvSpPr>
          <p:nvPr>
            <p:ph type="ftr" sz="quarter" idx="2"/>
          </p:nvPr>
        </p:nvSpPr>
        <p:spPr>
          <a:xfrm>
            <a:off x="0" y="9371618"/>
            <a:ext cx="2918723" cy="49469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889" y="9371618"/>
            <a:ext cx="2919799" cy="494696"/>
          </a:xfrm>
          <a:prstGeom prst="rect">
            <a:avLst/>
          </a:prstGeom>
        </p:spPr>
        <p:txBody>
          <a:bodyPr vert="horz" lIns="90644" tIns="45322" rIns="90644" bIns="45322"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5D9202CF-90D7-4055-B5BC-D5A227A9ACBA}" type="datetime1">
              <a:rPr kumimoji="1" lang="ja-JP" altLang="en-US" smtClean="0"/>
              <a:t>2021/1/4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741363"/>
            <a:ext cx="53387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06445">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050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741363"/>
            <a:ext cx="53387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06445">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7946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2021/1/4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2021/1/4</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xmlns="" id="{0BEE86DB-0CA8-458D-93B0-66F33AAAE0D2}"/>
              </a:ext>
            </a:extLst>
          </p:cNvPr>
          <p:cNvPicPr>
            <a:picLocks noChangeAspect="1"/>
          </p:cNvPicPr>
          <p:nvPr/>
        </p:nvPicPr>
        <p:blipFill>
          <a:blip r:embed="rId3"/>
          <a:stretch>
            <a:fillRect/>
          </a:stretch>
        </p:blipFill>
        <p:spPr>
          <a:xfrm>
            <a:off x="2011790" y="2621000"/>
            <a:ext cx="7212440" cy="1220625"/>
          </a:xfrm>
          <a:prstGeom prst="rect">
            <a:avLst/>
          </a:prstGeom>
        </p:spPr>
      </p:pic>
      <p:sp>
        <p:nvSpPr>
          <p:cNvPr id="11" name="正方形/長方形 10">
            <a:extLst>
              <a:ext uri="{FF2B5EF4-FFF2-40B4-BE49-F238E27FC236}">
                <a16:creationId xmlns:a16="http://schemas.microsoft.com/office/drawing/2014/main" xmlns="" id="{9DA8888C-C55D-4E6E-B876-F5B3EFCDFD4D}"/>
              </a:ext>
            </a:extLst>
          </p:cNvPr>
          <p:cNvSpPr/>
          <p:nvPr/>
        </p:nvSpPr>
        <p:spPr>
          <a:xfrm>
            <a:off x="1950648" y="2292467"/>
            <a:ext cx="7540140" cy="17446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角丸四角形 13">
            <a:extLst>
              <a:ext uri="{FF2B5EF4-FFF2-40B4-BE49-F238E27FC236}">
                <a16:creationId xmlns:a16="http://schemas.microsoft.com/office/drawing/2014/main" xmlns="" id="{A95FA7CB-8B8A-4983-8C54-201C2D3E6ED3}"/>
              </a:ext>
            </a:extLst>
          </p:cNvPr>
          <p:cNvSpPr/>
          <p:nvPr/>
        </p:nvSpPr>
        <p:spPr>
          <a:xfrm>
            <a:off x="3971925" y="2958376"/>
            <a:ext cx="5267325" cy="883535"/>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xmlns="" id="{064ED936-6F42-40AC-ABBA-D3EF671CC302}"/>
              </a:ext>
            </a:extLst>
          </p:cNvPr>
          <p:cNvSpPr/>
          <p:nvPr/>
        </p:nvSpPr>
        <p:spPr>
          <a:xfrm>
            <a:off x="372267" y="4992220"/>
            <a:ext cx="790289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市町村長</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同一都道府県内にある２以上の市町村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xmlns="" id="{3DE80174-BA06-44AB-A2B4-44AB0E12763E}"/>
              </a:ext>
            </a:extLst>
          </p:cNvPr>
          <p:cNvSpPr/>
          <p:nvPr/>
        </p:nvSpPr>
        <p:spPr>
          <a:xfrm>
            <a:off x="8043863" y="2705289"/>
            <a:ext cx="1281132" cy="25024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xmlns="" id="{BEFA4C79-28C2-4339-9FE9-448146CD1B74}"/>
              </a:ext>
            </a:extLst>
          </p:cNvPr>
          <p:cNvSpPr/>
          <p:nvPr/>
        </p:nvSpPr>
        <p:spPr>
          <a:xfrm>
            <a:off x="180975" y="2554571"/>
            <a:ext cx="1665022" cy="390553"/>
          </a:xfrm>
          <a:prstGeom prst="borderCallout1">
            <a:avLst>
              <a:gd name="adj1" fmla="val 102869"/>
              <a:gd name="adj2" fmla="val 54621"/>
              <a:gd name="adj3" fmla="val 132725"/>
              <a:gd name="adj4" fmla="val 108446"/>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申請する行政庁の欄に○を記入して下さい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 name="四角形: 角を丸くする 1">
            <a:extLst>
              <a:ext uri="{FF2B5EF4-FFF2-40B4-BE49-F238E27FC236}">
                <a16:creationId xmlns:a16="http://schemas.microsoft.com/office/drawing/2014/main" xmlns=""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xmlns="" id="{A865D003-B4BE-4984-9561-34F61F351948}"/>
              </a:ext>
            </a:extLst>
          </p:cNvPr>
          <p:cNvSpPr/>
          <p:nvPr/>
        </p:nvSpPr>
        <p:spPr>
          <a:xfrm>
            <a:off x="7600950" y="1648900"/>
            <a:ext cx="2095500" cy="326771"/>
          </a:xfrm>
          <a:prstGeom prst="borderCallout1">
            <a:avLst>
              <a:gd name="adj1" fmla="val 98646"/>
              <a:gd name="adj2" fmla="val 99987"/>
              <a:gd name="adj3" fmla="val 326045"/>
              <a:gd name="adj4" fmla="val 73856"/>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認定申請日を記載してください。</a:t>
            </a:r>
          </a:p>
        </p:txBody>
      </p:sp>
      <p:sp>
        <p:nvSpPr>
          <p:cNvPr id="28" name="吹き出し: 線 27">
            <a:extLst>
              <a:ext uri="{FF2B5EF4-FFF2-40B4-BE49-F238E27FC236}">
                <a16:creationId xmlns:a16="http://schemas.microsoft.com/office/drawing/2014/main" xmlns="" id="{18FA84AF-3701-44CB-8E9F-19BB3778A158}"/>
              </a:ext>
            </a:extLst>
          </p:cNvPr>
          <p:cNvSpPr/>
          <p:nvPr/>
        </p:nvSpPr>
        <p:spPr>
          <a:xfrm>
            <a:off x="2011790" y="1266333"/>
            <a:ext cx="5191099" cy="681660"/>
          </a:xfrm>
          <a:prstGeom prst="borderCallout1">
            <a:avLst>
              <a:gd name="adj1" fmla="val 100680"/>
              <a:gd name="adj2" fmla="val -275"/>
              <a:gd name="adj3" fmla="val 245749"/>
              <a:gd name="adj4" fmla="val 45980"/>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申請（家族経営協定の締結が必須）する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夫婦、親子等が共同で一の農業経営改善計画の認定を申請する場合には、</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全員の氏名、フリガナ、生年月日を連記</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吹き出し: 線 33">
            <a:extLst>
              <a:ext uri="{FF2B5EF4-FFF2-40B4-BE49-F238E27FC236}">
                <a16:creationId xmlns:a16="http://schemas.microsoft.com/office/drawing/2014/main" xmlns="" id="{2F7295FD-412D-459C-92C1-FCDEFCA49EF4}"/>
              </a:ext>
            </a:extLst>
          </p:cNvPr>
          <p:cNvSpPr/>
          <p:nvPr/>
        </p:nvSpPr>
        <p:spPr>
          <a:xfrm>
            <a:off x="7445869" y="4170871"/>
            <a:ext cx="2173321" cy="295578"/>
          </a:xfrm>
          <a:prstGeom prst="borderCallout1">
            <a:avLst>
              <a:gd name="adj1" fmla="val -43"/>
              <a:gd name="adj2" fmla="val -93"/>
              <a:gd name="adj3" fmla="val -113436"/>
              <a:gd name="adj4" fmla="val -9664"/>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xmlns="" id="{A1073545-7104-4CFF-8A2A-D4B56B0991B1}"/>
              </a:ext>
            </a:extLst>
          </p:cNvPr>
          <p:cNvSpPr/>
          <p:nvPr/>
        </p:nvSpPr>
        <p:spPr>
          <a:xfrm>
            <a:off x="2011790" y="2939741"/>
            <a:ext cx="1531510"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4" name="角丸四角形 13">
            <a:extLst>
              <a:ext uri="{FF2B5EF4-FFF2-40B4-BE49-F238E27FC236}">
                <a16:creationId xmlns:a16="http://schemas.microsoft.com/office/drawing/2014/main" xmlns="" id="{3FAACC25-937E-463A-849B-FDB274FABED0}"/>
              </a:ext>
            </a:extLst>
          </p:cNvPr>
          <p:cNvSpPr/>
          <p:nvPr/>
        </p:nvSpPr>
        <p:spPr>
          <a:xfrm>
            <a:off x="6896101" y="3225693"/>
            <a:ext cx="2295524" cy="610510"/>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3" name="テキスト ボックス 2"/>
          <p:cNvSpPr txBox="1"/>
          <p:nvPr/>
        </p:nvSpPr>
        <p:spPr>
          <a:xfrm>
            <a:off x="2249683" y="2966027"/>
            <a:ext cx="1127781" cy="200055"/>
          </a:xfrm>
          <a:prstGeom prst="rect">
            <a:avLst/>
          </a:prstGeom>
          <a:solidFill>
            <a:schemeClr val="bg1"/>
          </a:solidFill>
          <a:ln>
            <a:solidFill>
              <a:schemeClr val="bg1"/>
            </a:solidFill>
          </a:ln>
        </p:spPr>
        <p:txBody>
          <a:bodyPr wrap="square" rtlCol="0">
            <a:spAutoFit/>
          </a:bodyPr>
          <a:lstStyle/>
          <a:p>
            <a:r>
              <a:rPr kumimoji="1" lang="ja-JP" altLang="en-US" sz="700" dirty="0" smtClean="0"/>
              <a:t>加須市長　殿</a:t>
            </a:r>
            <a:endParaRPr kumimoji="1" lang="ja-JP" altLang="en-US" sz="700" dirty="0"/>
          </a:p>
        </p:txBody>
      </p:sp>
      <p:sp>
        <p:nvSpPr>
          <p:cNvPr id="4" name="フローチャート: 結合子 3"/>
          <p:cNvSpPr/>
          <p:nvPr/>
        </p:nvSpPr>
        <p:spPr>
          <a:xfrm>
            <a:off x="2057023" y="3017781"/>
            <a:ext cx="159348" cy="143094"/>
          </a:xfrm>
          <a:prstGeom prst="flowChartConnector">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090734" y="3400143"/>
            <a:ext cx="972118" cy="261610"/>
          </a:xfrm>
          <a:prstGeom prst="rect">
            <a:avLst/>
          </a:prstGeom>
          <a:noFill/>
        </p:spPr>
        <p:txBody>
          <a:bodyPr wrap="square" rtlCol="0">
            <a:spAutoFit/>
          </a:bodyPr>
          <a:lstStyle/>
          <a:p>
            <a:r>
              <a:rPr lang="ja-JP" altLang="en-US" sz="1100" dirty="0" smtClean="0"/>
              <a:t>加須　太郎</a:t>
            </a:r>
            <a:endParaRPr kumimoji="1" lang="ja-JP" altLang="en-US" sz="1100" dirty="0"/>
          </a:p>
        </p:txBody>
      </p:sp>
      <p:sp>
        <p:nvSpPr>
          <p:cNvPr id="22" name="テキスト ボックス 21"/>
          <p:cNvSpPr txBox="1"/>
          <p:nvPr/>
        </p:nvSpPr>
        <p:spPr>
          <a:xfrm>
            <a:off x="5094370" y="3172703"/>
            <a:ext cx="972118" cy="261610"/>
          </a:xfrm>
          <a:prstGeom prst="rect">
            <a:avLst/>
          </a:prstGeom>
          <a:noFill/>
        </p:spPr>
        <p:txBody>
          <a:bodyPr wrap="square" rtlCol="0">
            <a:spAutoFit/>
          </a:bodyPr>
          <a:lstStyle/>
          <a:p>
            <a:r>
              <a:rPr lang="ja-JP" altLang="en-US" sz="1100" dirty="0" smtClean="0"/>
              <a:t>カゾ　タロウ</a:t>
            </a:r>
            <a:endParaRPr kumimoji="1" lang="ja-JP" altLang="en-US" sz="1100" dirty="0"/>
          </a:p>
        </p:txBody>
      </p:sp>
      <p:sp>
        <p:nvSpPr>
          <p:cNvPr id="23" name="テキスト ボックス 22"/>
          <p:cNvSpPr txBox="1"/>
          <p:nvPr/>
        </p:nvSpPr>
        <p:spPr>
          <a:xfrm>
            <a:off x="5078416" y="2945263"/>
            <a:ext cx="1787114" cy="261610"/>
          </a:xfrm>
          <a:prstGeom prst="rect">
            <a:avLst/>
          </a:prstGeom>
          <a:noFill/>
        </p:spPr>
        <p:txBody>
          <a:bodyPr wrap="square" rtlCol="0">
            <a:spAutoFit/>
          </a:bodyPr>
          <a:lstStyle/>
          <a:p>
            <a:r>
              <a:rPr kumimoji="1" lang="ja-JP" altLang="en-US" sz="1100" dirty="0" smtClean="0"/>
              <a:t>加須市三俣二丁目１番地１</a:t>
            </a:r>
            <a:endParaRPr kumimoji="1" lang="ja-JP" altLang="en-US" sz="1100" dirty="0"/>
          </a:p>
        </p:txBody>
      </p:sp>
      <p:sp>
        <p:nvSpPr>
          <p:cNvPr id="32" name="テキスト ボックス 31"/>
          <p:cNvSpPr txBox="1"/>
          <p:nvPr/>
        </p:nvSpPr>
        <p:spPr>
          <a:xfrm>
            <a:off x="4915403" y="3588548"/>
            <a:ext cx="1212442" cy="261610"/>
          </a:xfrm>
          <a:prstGeom prst="rect">
            <a:avLst/>
          </a:prstGeom>
          <a:noFill/>
        </p:spPr>
        <p:txBody>
          <a:bodyPr wrap="square" rtlCol="0">
            <a:spAutoFit/>
          </a:bodyPr>
          <a:lstStyle/>
          <a:p>
            <a:r>
              <a:rPr lang="ja-JP" altLang="en-US" sz="1100" dirty="0"/>
              <a:t>　</a:t>
            </a:r>
            <a:r>
              <a:rPr lang="ja-JP" altLang="en-US" sz="800" dirty="0" smtClean="0"/>
              <a:t>〇〇年〇月〇日生</a:t>
            </a:r>
            <a:endParaRPr kumimoji="1" lang="ja-JP" altLang="en-US" sz="800" dirty="0"/>
          </a:p>
        </p:txBody>
      </p:sp>
      <p:sp>
        <p:nvSpPr>
          <p:cNvPr id="8" name="テキスト ボックス 7"/>
          <p:cNvSpPr txBox="1"/>
          <p:nvPr/>
        </p:nvSpPr>
        <p:spPr>
          <a:xfrm>
            <a:off x="8043863" y="2764456"/>
            <a:ext cx="488667" cy="215444"/>
          </a:xfrm>
          <a:prstGeom prst="rect">
            <a:avLst/>
          </a:prstGeom>
          <a:noFill/>
        </p:spPr>
        <p:txBody>
          <a:bodyPr wrap="square" rtlCol="0">
            <a:spAutoFit/>
          </a:bodyPr>
          <a:lstStyle/>
          <a:p>
            <a:r>
              <a:rPr kumimoji="1" lang="ja-JP" altLang="en-US" sz="800" dirty="0" smtClean="0"/>
              <a:t>令和　　</a:t>
            </a:r>
            <a:endParaRPr kumimoji="1" lang="ja-JP" altLang="en-US" sz="800" dirty="0"/>
          </a:p>
        </p:txBody>
      </p:sp>
      <p:sp>
        <p:nvSpPr>
          <p:cNvPr id="10" name="線吹き出し 1 (枠付き) 9"/>
          <p:cNvSpPr/>
          <p:nvPr/>
        </p:nvSpPr>
        <p:spPr>
          <a:xfrm>
            <a:off x="4675700" y="2221465"/>
            <a:ext cx="3146706" cy="317770"/>
          </a:xfrm>
          <a:prstGeom prst="borderCallout1">
            <a:avLst>
              <a:gd name="adj1" fmla="val 98689"/>
              <a:gd name="adj2" fmla="val 58297"/>
              <a:gd name="adj3" fmla="val 223216"/>
              <a:gd name="adj4" fmla="val 93217"/>
            </a:avLst>
          </a:prstGeom>
          <a:noFill/>
          <a:ln w="28575">
            <a:solidFill>
              <a:srgbClr val="F00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rgbClr val="F004F0"/>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日中に連絡の</a:t>
            </a:r>
            <a:r>
              <a:rPr lang="ja-JP" altLang="en-US" sz="1050" dirty="0" smtClean="0">
                <a:solidFill>
                  <a:schemeClr val="tx1"/>
                </a:solidFill>
                <a:latin typeface="Meiryo UI" panose="020B0604030504040204" pitchFamily="50" charset="-128"/>
                <a:ea typeface="Meiryo UI" panose="020B0604030504040204" pitchFamily="50" charset="-128"/>
              </a:rPr>
              <a:t>とれ</a:t>
            </a:r>
            <a:r>
              <a:rPr lang="ja-JP" altLang="en-US" sz="1050" dirty="0">
                <a:solidFill>
                  <a:schemeClr val="tx1"/>
                </a:solidFill>
                <a:latin typeface="Meiryo UI" panose="020B0604030504040204" pitchFamily="50" charset="-128"/>
                <a:ea typeface="Meiryo UI" panose="020B0604030504040204" pitchFamily="50" charset="-128"/>
              </a:rPr>
              <a:t>る</a:t>
            </a:r>
            <a:r>
              <a:rPr kumimoji="1" lang="ja-JP" altLang="en-US" sz="1050" dirty="0" smtClean="0">
                <a:solidFill>
                  <a:schemeClr val="tx1"/>
                </a:solidFill>
                <a:latin typeface="Meiryo UI" panose="020B0604030504040204" pitchFamily="50" charset="-128"/>
                <a:ea typeface="Meiryo UI" panose="020B0604030504040204" pitchFamily="50" charset="-128"/>
              </a:rPr>
              <a:t>電話番号を記入してください。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7600950" y="2966027"/>
            <a:ext cx="442913" cy="206676"/>
          </a:xfrm>
          <a:prstGeom prst="roundRect">
            <a:avLst/>
          </a:prstGeom>
          <a:noFill/>
          <a:ln w="19050">
            <a:solidFill>
              <a:srgbClr val="F00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004F0"/>
              </a:solidFill>
            </a:endParaRPr>
          </a:p>
        </p:txBody>
      </p:sp>
      <p:sp>
        <p:nvSpPr>
          <p:cNvPr id="6" name="正方形/長方形 5"/>
          <p:cNvSpPr/>
          <p:nvPr/>
        </p:nvSpPr>
        <p:spPr>
          <a:xfrm>
            <a:off x="6553200" y="3434313"/>
            <a:ext cx="312330" cy="1542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813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xmlns=""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xmlns=""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xmlns=""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xmlns=""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xmlns=""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xmlns=""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xmlns=""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xmlns=""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xmlns=""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xmlns=""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xmlns=""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xmlns=""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xmlns=""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xmlns=""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xmlns=""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xmlns=""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xmlns=""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xmlns=""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xmlns=""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xmlns=""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xmlns=""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xmlns=""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xmlns=""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xmlns=""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xmlns=""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xmlns=""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xmlns=""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xmlns=""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xmlns=""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xmlns=""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7" name="グループ化 36">
            <a:extLst>
              <a:ext uri="{FF2B5EF4-FFF2-40B4-BE49-F238E27FC236}">
                <a16:creationId xmlns:a16="http://schemas.microsoft.com/office/drawing/2014/main" xmlns="" id="{342FBAB6-0A5C-4742-A51E-014C2AAD746C}"/>
              </a:ext>
            </a:extLst>
          </p:cNvPr>
          <p:cNvGrpSpPr/>
          <p:nvPr/>
        </p:nvGrpSpPr>
        <p:grpSpPr>
          <a:xfrm>
            <a:off x="9404131" y="6329410"/>
            <a:ext cx="432238" cy="542829"/>
            <a:chOff x="9404131" y="6329410"/>
            <a:chExt cx="432238" cy="542829"/>
          </a:xfrm>
        </p:grpSpPr>
        <p:sp>
          <p:nvSpPr>
            <p:cNvPr id="38" name="円/楕円 11">
              <a:extLst>
                <a:ext uri="{FF2B5EF4-FFF2-40B4-BE49-F238E27FC236}">
                  <a16:creationId xmlns:a16="http://schemas.microsoft.com/office/drawing/2014/main" xmlns="" id="{C3693951-B9DA-49A4-ADA6-433089054742}"/>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xmlns="" id="{91D27BD9-9E70-47A7-A823-95111FC4F5D6}"/>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568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xmlns=""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xmlns=""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xmlns=""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xmlns=""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xmlns=""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xmlns=""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xmlns=""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xmlns=""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xmlns=""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xmlns=""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xmlns=""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xmlns=""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xmlns=""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xmlns=""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xmlns=""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xmlns=""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xmlns=""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xmlns=""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xmlns=""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xmlns=""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xmlns=""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xmlns=""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xmlns=""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xmlns=""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xmlns=""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xmlns=""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xmlns=""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xmlns=""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xmlns=""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xmlns=""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xmlns=""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xmlns=""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xmlns=""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xmlns=""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xmlns=""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xmlns=""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xmlns=""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xmlns=""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xmlns=""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xmlns=""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xmlns=""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xmlns=""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xmlns=""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xmlns=""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xmlns=""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xmlns=""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xmlns=""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xmlns=""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xmlns=""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xmlns=""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xmlns=""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xmlns=""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xmlns=""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xmlns=""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xmlns=""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xmlns=""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xmlns=""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xmlns=""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xmlns=""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xmlns=""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xmlns=""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xmlns=""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xmlns=""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xmlns=""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xmlns=""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xmlns=""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xmlns=""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xmlns=""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xmlns=""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xmlns=""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xmlns=""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xmlns=""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xmlns=""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xmlns=""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xmlns=""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xmlns=""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xmlns=""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xmlns=""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xmlns=""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xmlns=""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xmlns=""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xmlns=""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xmlns=""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xmlns=""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xmlns=""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xmlns=""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xmlns=""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xmlns=""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xmlns=""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xmlns=""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xmlns=""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xmlns=""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xmlns=""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xmlns=""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xmlns=""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xmlns=""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xmlns=""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xmlns=""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xmlns=""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xmlns=""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xmlns=""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xmlns=""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xmlns=""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xmlns=""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xmlns="" id="{6CC8DA3E-90F6-4242-A110-A4D3D964DB2C}"/>
              </a:ext>
            </a:extLst>
          </p:cNvPr>
          <p:cNvSpPr/>
          <p:nvPr/>
        </p:nvSpPr>
        <p:spPr>
          <a:xfrm>
            <a:off x="492402" y="2028772"/>
            <a:ext cx="9170709"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１位の部門（作目）の販売金額が、農産物総販売金額の</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80</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％以上</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a:t>
            </a:r>
            <a:r>
              <a:rPr kumimoji="1" lang="ja-JP" altLang="en-US" sz="12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１位の部門（作目）の販売金額が、農産物総販売金額の</a:t>
            </a:r>
            <a:r>
              <a:rPr kumimoji="1" lang="en-US" altLang="ja-JP" sz="12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80</a:t>
            </a:r>
            <a:r>
              <a:rPr kumimoji="1" lang="ja-JP" altLang="en-US" sz="12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％に満たない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sp>
        <p:nvSpPr>
          <p:cNvPr id="9" name="正方形/長方形 8">
            <a:extLst>
              <a:ext uri="{FF2B5EF4-FFF2-40B4-BE49-F238E27FC236}">
                <a16:creationId xmlns:a16="http://schemas.microsoft.com/office/drawing/2014/main" xmlns=""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xmlns="" id="{AC4E0545-30F0-4AA7-8247-95887FEC51AF}"/>
              </a:ext>
            </a:extLst>
          </p:cNvPr>
          <p:cNvSpPr/>
          <p:nvPr/>
        </p:nvSpPr>
        <p:spPr>
          <a:xfrm>
            <a:off x="492402" y="6125369"/>
            <a:ext cx="6546573" cy="618331"/>
          </a:xfrm>
          <a:prstGeom prst="borderCallout1">
            <a:avLst>
              <a:gd name="adj1" fmla="val -25116"/>
              <a:gd name="adj2" fmla="val 104"/>
              <a:gd name="adj3" fmla="val -1195"/>
              <a:gd name="adj4" fmla="val 133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xmlns=""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xmlns="" id="{D04B6E48-4485-4ACC-ACDC-C87E4252B294}"/>
              </a:ext>
            </a:extLst>
          </p:cNvPr>
          <p:cNvSpPr/>
          <p:nvPr/>
        </p:nvSpPr>
        <p:spPr>
          <a:xfrm>
            <a:off x="5360818" y="4292664"/>
            <a:ext cx="4259432" cy="639078"/>
          </a:xfrm>
          <a:prstGeom prst="borderCallout1">
            <a:avLst>
              <a:gd name="adj1" fmla="val 102040"/>
              <a:gd name="adj2" fmla="val 307"/>
              <a:gd name="adj3" fmla="val 154403"/>
              <a:gd name="adj4" fmla="val -1084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、農畜産物の生産及び農畜産物の加工</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の関連・附帯事業に係る労働時間について、現状及び</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５年後の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xmlns=""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xmlns=""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p>
        </p:txBody>
      </p:sp>
      <p:sp>
        <p:nvSpPr>
          <p:cNvPr id="17" name="角丸四角形 13">
            <a:extLst>
              <a:ext uri="{FF2B5EF4-FFF2-40B4-BE49-F238E27FC236}">
                <a16:creationId xmlns:a16="http://schemas.microsoft.com/office/drawing/2014/main" xmlns=""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a:extLst>
              <a:ext uri="{FF2B5EF4-FFF2-40B4-BE49-F238E27FC236}">
                <a16:creationId xmlns:a16="http://schemas.microsoft.com/office/drawing/2014/main" xmlns="" id="{E6C2489C-CB49-4185-86C8-BD54141B2078}"/>
              </a:ext>
            </a:extLst>
          </p:cNvPr>
          <p:cNvPicPr>
            <a:picLocks noChangeAspect="1"/>
          </p:cNvPicPr>
          <p:nvPr/>
        </p:nvPicPr>
        <p:blipFill>
          <a:blip r:embed="rId4"/>
          <a:stretch>
            <a:fillRect/>
          </a:stretch>
        </p:blipFill>
        <p:spPr>
          <a:xfrm>
            <a:off x="1363005" y="215666"/>
            <a:ext cx="7214400" cy="1345678"/>
          </a:xfrm>
          <a:prstGeom prst="rect">
            <a:avLst/>
          </a:prstGeom>
        </p:spPr>
      </p:pic>
      <p:pic>
        <p:nvPicPr>
          <p:cNvPr id="18" name="図 17">
            <a:extLst>
              <a:ext uri="{FF2B5EF4-FFF2-40B4-BE49-F238E27FC236}">
                <a16:creationId xmlns:a16="http://schemas.microsoft.com/office/drawing/2014/main" xmlns="" id="{9160941E-D02A-4C7D-835C-85CA586D8C9E}"/>
              </a:ext>
            </a:extLst>
          </p:cNvPr>
          <p:cNvPicPr>
            <a:picLocks noChangeAspect="1"/>
          </p:cNvPicPr>
          <p:nvPr/>
        </p:nvPicPr>
        <p:blipFill>
          <a:blip r:embed="rId5"/>
          <a:stretch>
            <a:fillRect/>
          </a:stretch>
        </p:blipFill>
        <p:spPr>
          <a:xfrm>
            <a:off x="499905" y="5098945"/>
            <a:ext cx="7214400" cy="879614"/>
          </a:xfrm>
          <a:prstGeom prst="rect">
            <a:avLst/>
          </a:prstGeom>
        </p:spPr>
      </p:pic>
      <p:sp>
        <p:nvSpPr>
          <p:cNvPr id="3" name="正方形/長方形 2"/>
          <p:cNvSpPr/>
          <p:nvPr/>
        </p:nvSpPr>
        <p:spPr>
          <a:xfrm>
            <a:off x="247767" y="4085308"/>
            <a:ext cx="3914775" cy="866827"/>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b="1" dirty="0" smtClean="0">
                <a:solidFill>
                  <a:srgbClr val="FF0000"/>
                </a:solidFill>
                <a:latin typeface="Meiryo UI" panose="020B0604030504040204" pitchFamily="50" charset="-128"/>
                <a:ea typeface="Meiryo UI" panose="020B0604030504040204" pitchFamily="50" charset="-128"/>
              </a:rPr>
              <a:t>※</a:t>
            </a:r>
            <a:r>
              <a:rPr lang="ja-JP" altLang="en-US" sz="1100" b="1" dirty="0" smtClean="0">
                <a:solidFill>
                  <a:srgbClr val="FF0000"/>
                </a:solidFill>
                <a:latin typeface="Meiryo UI" panose="020B0604030504040204" pitchFamily="50" charset="-128"/>
                <a:ea typeface="Meiryo UI" panose="020B0604030504040204" pitchFamily="50" charset="-128"/>
              </a:rPr>
              <a:t>加須市基本構想での目標数値（主たる従事者１人当たり）</a:t>
            </a:r>
            <a:endParaRPr lang="en-US" altLang="ja-JP" sz="1100" b="1" dirty="0" smtClean="0">
              <a:solidFill>
                <a:srgbClr val="FF0000"/>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rPr>
              <a:t>　・ 年間農業所得　５６０万円程度</a:t>
            </a:r>
            <a:endParaRPr lang="en-US" altLang="ja-JP" sz="1100" b="1" dirty="0" smtClean="0">
              <a:solidFill>
                <a:srgbClr val="FF0000"/>
              </a:solidFill>
              <a:latin typeface="Meiryo UI" panose="020B0604030504040204" pitchFamily="50" charset="-128"/>
              <a:ea typeface="Meiryo UI" panose="020B0604030504040204" pitchFamily="50" charset="-128"/>
            </a:endParaRPr>
          </a:p>
          <a:p>
            <a:r>
              <a:rPr lang="ja-JP" altLang="en-US" sz="1100" b="1" dirty="0">
                <a:solidFill>
                  <a:srgbClr val="FF0000"/>
                </a:solidFill>
                <a:latin typeface="Meiryo UI" panose="020B0604030504040204" pitchFamily="50" charset="-128"/>
                <a:ea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rPr>
              <a:t>　・ 年間労働時間  １，８００時間程度</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882139" y="5481918"/>
            <a:ext cx="646032"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３００</a:t>
            </a:r>
            <a:endParaRPr kumimoji="1" lang="ja-JP" altLang="en-US" sz="700" dirty="0"/>
          </a:p>
        </p:txBody>
      </p:sp>
      <p:sp>
        <p:nvSpPr>
          <p:cNvPr id="20" name="テキスト ボックス 19"/>
          <p:cNvSpPr txBox="1"/>
          <p:nvPr/>
        </p:nvSpPr>
        <p:spPr>
          <a:xfrm>
            <a:off x="2715451" y="5481917"/>
            <a:ext cx="646032" cy="200055"/>
          </a:xfrm>
          <a:prstGeom prst="rect">
            <a:avLst/>
          </a:prstGeom>
          <a:noFill/>
        </p:spPr>
        <p:txBody>
          <a:bodyPr wrap="square" rtlCol="0">
            <a:spAutoFit/>
          </a:bodyPr>
          <a:lstStyle/>
          <a:p>
            <a:r>
              <a:rPr lang="ja-JP" altLang="en-US" sz="700" dirty="0" smtClean="0"/>
              <a:t>（例） ５６</a:t>
            </a:r>
            <a:r>
              <a:rPr lang="ja-JP" altLang="en-US" sz="700" dirty="0"/>
              <a:t>０</a:t>
            </a:r>
            <a:endParaRPr kumimoji="1" lang="ja-JP" altLang="en-US" sz="700" dirty="0"/>
          </a:p>
        </p:txBody>
      </p:sp>
      <p:sp>
        <p:nvSpPr>
          <p:cNvPr id="22" name="テキスト ボックス 21"/>
          <p:cNvSpPr txBox="1"/>
          <p:nvPr/>
        </p:nvSpPr>
        <p:spPr>
          <a:xfrm>
            <a:off x="4916369" y="5481916"/>
            <a:ext cx="719941"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２，０００</a:t>
            </a:r>
            <a:endParaRPr kumimoji="1" lang="ja-JP" altLang="en-US" sz="700" dirty="0"/>
          </a:p>
        </p:txBody>
      </p:sp>
      <p:sp>
        <p:nvSpPr>
          <p:cNvPr id="23" name="テキスト ボックス 22"/>
          <p:cNvSpPr txBox="1"/>
          <p:nvPr/>
        </p:nvSpPr>
        <p:spPr>
          <a:xfrm>
            <a:off x="5864083" y="5483223"/>
            <a:ext cx="719941"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１，８００</a:t>
            </a:r>
            <a:endParaRPr kumimoji="1" lang="ja-JP" altLang="en-US" sz="700" dirty="0"/>
          </a:p>
        </p:txBody>
      </p:sp>
      <p:sp>
        <p:nvSpPr>
          <p:cNvPr id="24" name="テキスト ボックス 23"/>
          <p:cNvSpPr txBox="1"/>
          <p:nvPr/>
        </p:nvSpPr>
        <p:spPr>
          <a:xfrm>
            <a:off x="2967302" y="5281365"/>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
        <p:nvSpPr>
          <p:cNvPr id="25" name="テキスト ボックス 24"/>
          <p:cNvSpPr txBox="1"/>
          <p:nvPr/>
        </p:nvSpPr>
        <p:spPr>
          <a:xfrm>
            <a:off x="6148909" y="5273566"/>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
        <p:nvSpPr>
          <p:cNvPr id="27" name="テキスト ボックス 26"/>
          <p:cNvSpPr txBox="1"/>
          <p:nvPr/>
        </p:nvSpPr>
        <p:spPr>
          <a:xfrm>
            <a:off x="1882139" y="5730238"/>
            <a:ext cx="646032"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３００</a:t>
            </a:r>
            <a:endParaRPr kumimoji="1" lang="ja-JP" altLang="en-US" sz="700" dirty="0"/>
          </a:p>
        </p:txBody>
      </p:sp>
      <p:sp>
        <p:nvSpPr>
          <p:cNvPr id="28" name="テキスト ボックス 27"/>
          <p:cNvSpPr txBox="1"/>
          <p:nvPr/>
        </p:nvSpPr>
        <p:spPr>
          <a:xfrm>
            <a:off x="2715451" y="5735213"/>
            <a:ext cx="646032" cy="200055"/>
          </a:xfrm>
          <a:prstGeom prst="rect">
            <a:avLst/>
          </a:prstGeom>
          <a:noFill/>
        </p:spPr>
        <p:txBody>
          <a:bodyPr wrap="square" rtlCol="0">
            <a:spAutoFit/>
          </a:bodyPr>
          <a:lstStyle/>
          <a:p>
            <a:r>
              <a:rPr lang="ja-JP" altLang="en-US" sz="700" dirty="0" smtClean="0"/>
              <a:t>（例） ５６</a:t>
            </a:r>
            <a:r>
              <a:rPr lang="ja-JP" altLang="en-US" sz="700" dirty="0"/>
              <a:t>０</a:t>
            </a:r>
            <a:endParaRPr kumimoji="1" lang="ja-JP" altLang="en-US" sz="700" dirty="0"/>
          </a:p>
        </p:txBody>
      </p:sp>
      <p:sp>
        <p:nvSpPr>
          <p:cNvPr id="30" name="テキスト ボックス 29"/>
          <p:cNvSpPr txBox="1"/>
          <p:nvPr/>
        </p:nvSpPr>
        <p:spPr>
          <a:xfrm>
            <a:off x="4916368" y="5753004"/>
            <a:ext cx="719941"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２，０００</a:t>
            </a:r>
            <a:endParaRPr kumimoji="1" lang="ja-JP" altLang="en-US" sz="700" dirty="0"/>
          </a:p>
        </p:txBody>
      </p:sp>
      <p:sp>
        <p:nvSpPr>
          <p:cNvPr id="31" name="テキスト ボックス 30"/>
          <p:cNvSpPr txBox="1"/>
          <p:nvPr/>
        </p:nvSpPr>
        <p:spPr>
          <a:xfrm>
            <a:off x="5878094" y="5746578"/>
            <a:ext cx="719941" cy="200055"/>
          </a:xfrm>
          <a:prstGeom prst="rect">
            <a:avLst/>
          </a:prstGeom>
          <a:noFill/>
        </p:spPr>
        <p:txBody>
          <a:bodyPr wrap="square" rtlCol="0">
            <a:spAutoFit/>
          </a:bodyPr>
          <a:lstStyle/>
          <a:p>
            <a:r>
              <a:rPr lang="ja-JP" altLang="en-US" sz="700" dirty="0" smtClean="0">
                <a:solidFill>
                  <a:srgbClr val="FF0000"/>
                </a:solidFill>
              </a:rPr>
              <a:t>（例） </a:t>
            </a:r>
            <a:r>
              <a:rPr lang="ja-JP" altLang="en-US" sz="700" dirty="0" smtClean="0"/>
              <a:t>１，８００</a:t>
            </a:r>
            <a:endParaRPr kumimoji="1" lang="ja-JP" altLang="en-US" sz="700" dirty="0"/>
          </a:p>
        </p:txBody>
      </p:sp>
      <p:sp>
        <p:nvSpPr>
          <p:cNvPr id="29" name="テキスト ボックス 28"/>
          <p:cNvSpPr txBox="1"/>
          <p:nvPr/>
        </p:nvSpPr>
        <p:spPr>
          <a:xfrm>
            <a:off x="7311337" y="5473725"/>
            <a:ext cx="248018" cy="307777"/>
          </a:xfrm>
          <a:prstGeom prst="rect">
            <a:avLst/>
          </a:prstGeom>
          <a:noFill/>
        </p:spPr>
        <p:txBody>
          <a:bodyPr wrap="square" rtlCol="0">
            <a:spAutoFit/>
          </a:bodyPr>
          <a:lstStyle/>
          <a:p>
            <a:r>
              <a:rPr kumimoji="1" lang="ja-JP" altLang="en-US" sz="1400" dirty="0" smtClean="0"/>
              <a:t>１</a:t>
            </a:r>
            <a:endParaRPr kumimoji="1" lang="ja-JP" altLang="en-US" sz="1400" dirty="0"/>
          </a:p>
        </p:txBody>
      </p:sp>
      <p:sp>
        <p:nvSpPr>
          <p:cNvPr id="34" name="テキスト ボックス 33"/>
          <p:cNvSpPr txBox="1"/>
          <p:nvPr/>
        </p:nvSpPr>
        <p:spPr>
          <a:xfrm>
            <a:off x="6553047" y="858301"/>
            <a:ext cx="435115" cy="184666"/>
          </a:xfrm>
          <a:prstGeom prst="rect">
            <a:avLst/>
          </a:prstGeom>
          <a:noFill/>
        </p:spPr>
        <p:txBody>
          <a:bodyPr wrap="square" rtlCol="0">
            <a:spAutoFit/>
          </a:bodyPr>
          <a:lstStyle/>
          <a:p>
            <a:r>
              <a:rPr lang="ja-JP" altLang="en-US" sz="600" dirty="0" smtClean="0"/>
              <a:t>令和〇</a:t>
            </a:r>
            <a:endParaRPr kumimoji="1" lang="ja-JP" altLang="en-US" sz="600" dirty="0"/>
          </a:p>
        </p:txBody>
      </p:sp>
      <p:sp>
        <p:nvSpPr>
          <p:cNvPr id="4" name="角丸四角形吹き出し 3"/>
          <p:cNvSpPr/>
          <p:nvPr/>
        </p:nvSpPr>
        <p:spPr>
          <a:xfrm>
            <a:off x="6209374" y="440847"/>
            <a:ext cx="749300" cy="321468"/>
          </a:xfrm>
          <a:prstGeom prst="wedgeRoundRectCallout">
            <a:avLst>
              <a:gd name="adj1" fmla="val -17443"/>
              <a:gd name="adj2" fmla="val 90155"/>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年後</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27868" y="1015898"/>
            <a:ext cx="169937" cy="200055"/>
          </a:xfrm>
          <a:prstGeom prst="rect">
            <a:avLst/>
          </a:prstGeom>
          <a:noFill/>
        </p:spPr>
        <p:txBody>
          <a:bodyPr wrap="square" rtlCol="0">
            <a:spAutoFit/>
          </a:bodyPr>
          <a:lstStyle/>
          <a:p>
            <a:r>
              <a:rPr lang="ja-JP" altLang="en-US" sz="700" dirty="0">
                <a:solidFill>
                  <a:srgbClr val="FF0000"/>
                </a:solidFill>
              </a:rPr>
              <a:t>✔</a:t>
            </a:r>
            <a:endParaRPr kumimoji="1" lang="ja-JP" altLang="en-US" sz="700" dirty="0">
              <a:solidFill>
                <a:srgbClr val="FF0000"/>
              </a:solidFill>
            </a:endParaRPr>
          </a:p>
        </p:txBody>
      </p:sp>
      <p:sp>
        <p:nvSpPr>
          <p:cNvPr id="35" name="テキスト ボックス 34"/>
          <p:cNvSpPr txBox="1"/>
          <p:nvPr/>
        </p:nvSpPr>
        <p:spPr>
          <a:xfrm>
            <a:off x="4817892" y="1006964"/>
            <a:ext cx="196952" cy="200055"/>
          </a:xfrm>
          <a:prstGeom prst="rect">
            <a:avLst/>
          </a:prstGeom>
          <a:noFill/>
        </p:spPr>
        <p:txBody>
          <a:bodyPr wrap="square" rtlCol="0">
            <a:spAutoFit/>
          </a:bodyPr>
          <a:lstStyle/>
          <a:p>
            <a:r>
              <a:rPr lang="ja-JP" altLang="en-US" sz="700" dirty="0">
                <a:solidFill>
                  <a:srgbClr val="FF0000"/>
                </a:solidFill>
              </a:rPr>
              <a:t>✔</a:t>
            </a:r>
            <a:endParaRPr kumimoji="1" lang="ja-JP" altLang="en-US" sz="700" dirty="0">
              <a:solidFill>
                <a:srgbClr val="FF0000"/>
              </a:solidFill>
            </a:endParaRPr>
          </a:p>
        </p:txBody>
      </p:sp>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xmlns="" id="{BAB57CA3-61BC-40AD-8CB9-85B3F397104B}"/>
              </a:ext>
            </a:extLst>
          </p:cNvPr>
          <p:cNvSpPr/>
          <p:nvPr/>
        </p:nvSpPr>
        <p:spPr>
          <a:xfrm>
            <a:off x="187183" y="343517"/>
            <a:ext cx="2619375" cy="1809750"/>
          </a:xfrm>
          <a:prstGeom prst="borderCallout1">
            <a:avLst>
              <a:gd name="adj1" fmla="val 100265"/>
              <a:gd name="adj2" fmla="val 19"/>
              <a:gd name="adj3" fmla="val 144639"/>
              <a:gd name="adj4" fmla="val 40356"/>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a:t>
            </a:r>
            <a:r>
              <a:rPr lang="ja-JP" altLang="en-US" sz="1100" dirty="0" smtClean="0">
                <a:solidFill>
                  <a:schemeClr val="tx1"/>
                </a:solidFill>
                <a:latin typeface="Meiryo UI" panose="020B0604030504040204" pitchFamily="50" charset="-128"/>
                <a:ea typeface="Meiryo UI" panose="020B0604030504040204" pitchFamily="50" charset="-128"/>
              </a:rPr>
              <a:t>）は</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二期作・二毛作等をしている場合は、　　作目名（二期作）等と記入してください。</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 name="角丸四角形 13">
            <a:extLst>
              <a:ext uri="{FF2B5EF4-FFF2-40B4-BE49-F238E27FC236}">
                <a16:creationId xmlns:a16="http://schemas.microsoft.com/office/drawing/2014/main" xmlns=""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xmlns=""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xmlns=""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a:t>
            </a:r>
            <a:r>
              <a:rPr lang="ja-JP" altLang="en-US" sz="1100" dirty="0" smtClean="0">
                <a:solidFill>
                  <a:schemeClr val="tx1"/>
                </a:solidFill>
                <a:latin typeface="Meiryo UI" panose="020B0604030504040204" pitchFamily="50" charset="-128"/>
                <a:ea typeface="Meiryo UI" panose="020B0604030504040204" pitchFamily="50" charset="-128"/>
              </a:rPr>
              <a:t>）は</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xmlns=""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xmlns=""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a:t>
            </a:r>
            <a:r>
              <a:rPr lang="ja-JP" altLang="en-US" sz="1100" dirty="0" smtClean="0">
                <a:solidFill>
                  <a:schemeClr val="tx1"/>
                </a:solidFill>
                <a:latin typeface="Meiryo UI" panose="020B0604030504040204" pitchFamily="50" charset="-128"/>
                <a:ea typeface="Meiryo UI" panose="020B0604030504040204" pitchFamily="50" charset="-128"/>
              </a:rPr>
              <a:t>売上　</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を</a:t>
            </a:r>
            <a:r>
              <a:rPr lang="ja-JP" altLang="en-US" sz="1100" dirty="0">
                <a:solidFill>
                  <a:schemeClr val="tx1"/>
                </a:solidFill>
                <a:latin typeface="Meiryo UI" panose="020B0604030504040204" pitchFamily="50" charset="-128"/>
                <a:ea typeface="Meiryo UI" panose="020B0604030504040204" pitchFamily="50" charset="-128"/>
              </a:rPr>
              <a:t>記載してください</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u="sng" dirty="0" smtClean="0">
                <a:solidFill>
                  <a:srgbClr val="FF0000"/>
                </a:solidFill>
                <a:latin typeface="Meiryo UI" panose="020B0604030504040204" pitchFamily="50" charset="-128"/>
                <a:ea typeface="Meiryo UI" panose="020B0604030504040204" pitchFamily="50" charset="-128"/>
              </a:rPr>
              <a:t>（所得ではありません。）</a:t>
            </a:r>
            <a:endParaRPr lang="en-US" altLang="ja-JP" sz="1100" u="sng" dirty="0">
              <a:solidFill>
                <a:srgbClr val="FF0000"/>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xmlns=""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xmlns=""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単位は作目・部門に応じて単位を記載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xmlns=""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xmlns=""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xmlns="" val="1473844590"/>
                    </a:ext>
                  </a:extLst>
                </a:gridCol>
                <a:gridCol w="884238">
                  <a:extLst>
                    <a:ext uri="{9D8B030D-6E8A-4147-A177-3AD203B41FA5}">
                      <a16:colId xmlns:a16="http://schemas.microsoft.com/office/drawing/2014/main" xmlns="" val="3497906027"/>
                    </a:ext>
                  </a:extLst>
                </a:gridCol>
                <a:gridCol w="884238">
                  <a:extLst>
                    <a:ext uri="{9D8B030D-6E8A-4147-A177-3AD203B41FA5}">
                      <a16:colId xmlns:a16="http://schemas.microsoft.com/office/drawing/2014/main" xmlns="" val="2406447892"/>
                    </a:ext>
                  </a:extLst>
                </a:gridCol>
                <a:gridCol w="884238">
                  <a:extLst>
                    <a:ext uri="{9D8B030D-6E8A-4147-A177-3AD203B41FA5}">
                      <a16:colId xmlns:a16="http://schemas.microsoft.com/office/drawing/2014/main" xmlns="" val="3169339247"/>
                    </a:ext>
                  </a:extLst>
                </a:gridCol>
                <a:gridCol w="884238">
                  <a:extLst>
                    <a:ext uri="{9D8B030D-6E8A-4147-A177-3AD203B41FA5}">
                      <a16:colId xmlns:a16="http://schemas.microsoft.com/office/drawing/2014/main" xmlns="" val="1033833737"/>
                    </a:ext>
                  </a:extLst>
                </a:gridCol>
                <a:gridCol w="884238">
                  <a:extLst>
                    <a:ext uri="{9D8B030D-6E8A-4147-A177-3AD203B41FA5}">
                      <a16:colId xmlns:a16="http://schemas.microsoft.com/office/drawing/2014/main" xmlns="" val="1897489446"/>
                    </a:ext>
                  </a:extLst>
                </a:gridCol>
                <a:gridCol w="884238">
                  <a:extLst>
                    <a:ext uri="{9D8B030D-6E8A-4147-A177-3AD203B41FA5}">
                      <a16:colId xmlns:a16="http://schemas.microsoft.com/office/drawing/2014/main" xmlns=""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xmlns=""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xmlns=""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xmlns="" val="144678069"/>
                  </a:ext>
                </a:extLst>
              </a:tr>
            </a:tbl>
          </a:graphicData>
        </a:graphic>
      </p:graphicFrame>
      <p:pic>
        <p:nvPicPr>
          <p:cNvPr id="4" name="図 3">
            <a:extLst>
              <a:ext uri="{FF2B5EF4-FFF2-40B4-BE49-F238E27FC236}">
                <a16:creationId xmlns:a16="http://schemas.microsoft.com/office/drawing/2014/main" xmlns=""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
        <p:nvSpPr>
          <p:cNvPr id="2" name="四角形: 角を丸くする 1">
            <a:extLst>
              <a:ext uri="{FF2B5EF4-FFF2-40B4-BE49-F238E27FC236}">
                <a16:creationId xmlns:a16="http://schemas.microsoft.com/office/drawing/2014/main" xmlns="" id="{42CEEC42-8A52-423C-A201-BE1CBBE803A8}"/>
              </a:ext>
            </a:extLst>
          </p:cNvPr>
          <p:cNvSpPr/>
          <p:nvPr/>
        </p:nvSpPr>
        <p:spPr>
          <a:xfrm>
            <a:off x="3448049" y="2162175"/>
            <a:ext cx="3419475" cy="2498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07031" y="3681413"/>
            <a:ext cx="691379" cy="192360"/>
          </a:xfrm>
          <a:prstGeom prst="rect">
            <a:avLst/>
          </a:prstGeom>
          <a:noFill/>
        </p:spPr>
        <p:txBody>
          <a:bodyPr wrap="square" rtlCol="0">
            <a:spAutoFit/>
          </a:bodyPr>
          <a:lstStyle/>
          <a:p>
            <a:r>
              <a:rPr lang="ja-JP" altLang="en-US" sz="650" dirty="0" smtClean="0"/>
              <a:t>水稲（主食</a:t>
            </a:r>
            <a:r>
              <a:rPr lang="ja-JP" altLang="en-US" sz="650" dirty="0"/>
              <a:t>米</a:t>
            </a:r>
            <a:r>
              <a:rPr lang="ja-JP" altLang="en-US" sz="650" dirty="0" smtClean="0"/>
              <a:t>）</a:t>
            </a:r>
            <a:endParaRPr kumimoji="1" lang="ja-JP" altLang="en-US" sz="650" dirty="0"/>
          </a:p>
        </p:txBody>
      </p:sp>
      <p:sp>
        <p:nvSpPr>
          <p:cNvPr id="19" name="テキスト ボックス 18"/>
          <p:cNvSpPr txBox="1"/>
          <p:nvPr/>
        </p:nvSpPr>
        <p:spPr>
          <a:xfrm>
            <a:off x="1921579" y="3681413"/>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21" name="テキスト ボックス 20"/>
          <p:cNvSpPr txBox="1"/>
          <p:nvPr/>
        </p:nvSpPr>
        <p:spPr>
          <a:xfrm>
            <a:off x="2375141" y="3673745"/>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23" name="テキスト ボックス 22"/>
          <p:cNvSpPr txBox="1"/>
          <p:nvPr/>
        </p:nvSpPr>
        <p:spPr>
          <a:xfrm>
            <a:off x="1219142" y="4013146"/>
            <a:ext cx="721911" cy="192360"/>
          </a:xfrm>
          <a:prstGeom prst="rect">
            <a:avLst/>
          </a:prstGeom>
          <a:noFill/>
        </p:spPr>
        <p:txBody>
          <a:bodyPr wrap="square" rtlCol="0">
            <a:spAutoFit/>
          </a:bodyPr>
          <a:lstStyle/>
          <a:p>
            <a:r>
              <a:rPr lang="ja-JP" altLang="en-US" sz="650" dirty="0"/>
              <a:t>小麦</a:t>
            </a:r>
            <a:r>
              <a:rPr lang="ja-JP" altLang="en-US" sz="650" dirty="0" smtClean="0"/>
              <a:t>（二毛作）</a:t>
            </a:r>
            <a:endParaRPr kumimoji="1" lang="ja-JP" altLang="en-US" sz="650" dirty="0"/>
          </a:p>
        </p:txBody>
      </p:sp>
      <p:sp>
        <p:nvSpPr>
          <p:cNvPr id="24" name="テキスト ボックス 23"/>
          <p:cNvSpPr txBox="1"/>
          <p:nvPr/>
        </p:nvSpPr>
        <p:spPr>
          <a:xfrm>
            <a:off x="1920676" y="3852156"/>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25" name="テキスト ボックス 24"/>
          <p:cNvSpPr txBox="1"/>
          <p:nvPr/>
        </p:nvSpPr>
        <p:spPr>
          <a:xfrm>
            <a:off x="2375139" y="3857803"/>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27" name="テキスト ボックス 26"/>
          <p:cNvSpPr txBox="1"/>
          <p:nvPr/>
        </p:nvSpPr>
        <p:spPr>
          <a:xfrm>
            <a:off x="3196592" y="3847575"/>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28" name="テキスト ボックス 27"/>
          <p:cNvSpPr txBox="1"/>
          <p:nvPr/>
        </p:nvSpPr>
        <p:spPr>
          <a:xfrm>
            <a:off x="3196592" y="3673745"/>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29" name="テキスト ボックス 28"/>
          <p:cNvSpPr txBox="1"/>
          <p:nvPr/>
        </p:nvSpPr>
        <p:spPr>
          <a:xfrm>
            <a:off x="2813133" y="3681413"/>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30" name="テキスト ボックス 29"/>
          <p:cNvSpPr txBox="1"/>
          <p:nvPr/>
        </p:nvSpPr>
        <p:spPr>
          <a:xfrm>
            <a:off x="2810133" y="3851904"/>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31" name="テキスト ボックス 30"/>
          <p:cNvSpPr txBox="1"/>
          <p:nvPr/>
        </p:nvSpPr>
        <p:spPr>
          <a:xfrm>
            <a:off x="1154603" y="3852511"/>
            <a:ext cx="847350" cy="192360"/>
          </a:xfrm>
          <a:prstGeom prst="rect">
            <a:avLst/>
          </a:prstGeom>
          <a:noFill/>
        </p:spPr>
        <p:txBody>
          <a:bodyPr wrap="square" rtlCol="0">
            <a:spAutoFit/>
          </a:bodyPr>
          <a:lstStyle/>
          <a:p>
            <a:r>
              <a:rPr lang="ja-JP" altLang="en-US" sz="650" dirty="0"/>
              <a:t>　</a:t>
            </a:r>
            <a:r>
              <a:rPr lang="ja-JP" altLang="en-US" sz="650" dirty="0" smtClean="0"/>
              <a:t>水稲（飼料用</a:t>
            </a:r>
            <a:r>
              <a:rPr lang="ja-JP" altLang="en-US" sz="650" dirty="0"/>
              <a:t>米</a:t>
            </a:r>
            <a:r>
              <a:rPr lang="ja-JP" altLang="en-US" sz="650" dirty="0" smtClean="0"/>
              <a:t>）</a:t>
            </a:r>
            <a:endParaRPr kumimoji="1" lang="ja-JP" altLang="en-US" sz="650" dirty="0"/>
          </a:p>
        </p:txBody>
      </p:sp>
      <p:sp>
        <p:nvSpPr>
          <p:cNvPr id="32" name="テキスト ボックス 31"/>
          <p:cNvSpPr txBox="1"/>
          <p:nvPr/>
        </p:nvSpPr>
        <p:spPr>
          <a:xfrm>
            <a:off x="1204876" y="3498075"/>
            <a:ext cx="436729" cy="230832"/>
          </a:xfrm>
          <a:prstGeom prst="rect">
            <a:avLst/>
          </a:prstGeom>
          <a:noFill/>
        </p:spPr>
        <p:txBody>
          <a:bodyPr wrap="square" rtlCol="0">
            <a:spAutoFit/>
          </a:bodyPr>
          <a:lstStyle/>
          <a:p>
            <a:r>
              <a:rPr kumimoji="1" lang="ja-JP" altLang="en-US" sz="900" b="1" dirty="0" smtClean="0">
                <a:solidFill>
                  <a:srgbClr val="FF0000"/>
                </a:solidFill>
              </a:rPr>
              <a:t>（例）</a:t>
            </a:r>
            <a:endParaRPr kumimoji="1" lang="ja-JP" altLang="en-US" sz="900" b="1" dirty="0">
              <a:solidFill>
                <a:srgbClr val="FF0000"/>
              </a:solidFill>
            </a:endParaRPr>
          </a:p>
        </p:txBody>
      </p:sp>
      <p:sp>
        <p:nvSpPr>
          <p:cNvPr id="33" name="テキスト ボックス 32"/>
          <p:cNvSpPr txBox="1"/>
          <p:nvPr/>
        </p:nvSpPr>
        <p:spPr>
          <a:xfrm>
            <a:off x="1919315" y="3997377"/>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34" name="テキスト ボックス 33"/>
          <p:cNvSpPr txBox="1"/>
          <p:nvPr/>
        </p:nvSpPr>
        <p:spPr>
          <a:xfrm>
            <a:off x="2365382" y="4009218"/>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35" name="テキスト ボックス 34"/>
          <p:cNvSpPr txBox="1"/>
          <p:nvPr/>
        </p:nvSpPr>
        <p:spPr>
          <a:xfrm>
            <a:off x="3196590" y="4010273"/>
            <a:ext cx="448267" cy="192360"/>
          </a:xfrm>
          <a:prstGeom prst="rect">
            <a:avLst/>
          </a:prstGeom>
          <a:noFill/>
        </p:spPr>
        <p:txBody>
          <a:bodyPr wrap="square" rtlCol="0">
            <a:spAutoFit/>
          </a:bodyPr>
          <a:lstStyle/>
          <a:p>
            <a:r>
              <a:rPr lang="ja-JP" altLang="en-US" sz="650" dirty="0" smtClean="0"/>
              <a:t>〇〇</a:t>
            </a:r>
            <a:r>
              <a:rPr lang="en-US" altLang="ja-JP" sz="650" dirty="0" smtClean="0"/>
              <a:t>kg</a:t>
            </a:r>
            <a:endParaRPr kumimoji="1" lang="ja-JP" altLang="en-US" sz="650" dirty="0"/>
          </a:p>
        </p:txBody>
      </p:sp>
      <p:sp>
        <p:nvSpPr>
          <p:cNvPr id="36" name="テキスト ボックス 35"/>
          <p:cNvSpPr txBox="1"/>
          <p:nvPr/>
        </p:nvSpPr>
        <p:spPr>
          <a:xfrm>
            <a:off x="2806558" y="3990897"/>
            <a:ext cx="455371" cy="192360"/>
          </a:xfrm>
          <a:prstGeom prst="rect">
            <a:avLst/>
          </a:prstGeom>
          <a:noFill/>
        </p:spPr>
        <p:txBody>
          <a:bodyPr wrap="square" rtlCol="0">
            <a:spAutoFit/>
          </a:bodyPr>
          <a:lstStyle/>
          <a:p>
            <a:r>
              <a:rPr lang="ja-JP" altLang="en-US" sz="650" dirty="0" smtClean="0"/>
              <a:t>〇〇</a:t>
            </a:r>
            <a:r>
              <a:rPr lang="en-US" altLang="ja-JP" sz="650" dirty="0" smtClean="0"/>
              <a:t>a</a:t>
            </a:r>
            <a:endParaRPr kumimoji="1" lang="ja-JP" altLang="en-US" sz="650" dirty="0"/>
          </a:p>
        </p:txBody>
      </p:sp>
      <p:sp>
        <p:nvSpPr>
          <p:cNvPr id="37" name="テキスト ボックス 36"/>
          <p:cNvSpPr txBox="1"/>
          <p:nvPr/>
        </p:nvSpPr>
        <p:spPr>
          <a:xfrm>
            <a:off x="3047745" y="3173089"/>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Tree>
    <p:extLst>
      <p:ext uri="{BB962C8B-B14F-4D97-AF65-F5344CB8AC3E}">
        <p14:creationId xmlns:p14="http://schemas.microsoft.com/office/powerpoint/2010/main" val="31812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xmlns="" id="{9DA8888C-C55D-4E6E-B876-F5B3EFCDFD4D}"/>
              </a:ext>
            </a:extLst>
          </p:cNvPr>
          <p:cNvSpPr/>
          <p:nvPr/>
        </p:nvSpPr>
        <p:spPr>
          <a:xfrm>
            <a:off x="1156186" y="1886597"/>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xmlns="" id="{D45637E4-B66D-40A1-8AD0-39033ED040C6}"/>
              </a:ext>
            </a:extLst>
          </p:cNvPr>
          <p:cNvPicPr>
            <a:picLocks noChangeAspect="1"/>
          </p:cNvPicPr>
          <p:nvPr/>
        </p:nvPicPr>
        <p:blipFill>
          <a:blip r:embed="rId3"/>
          <a:stretch>
            <a:fillRect/>
          </a:stretch>
        </p:blipFill>
        <p:spPr>
          <a:xfrm>
            <a:off x="1332548" y="2243124"/>
            <a:ext cx="7212440" cy="1988437"/>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xmlns="" id="{AD43E8B2-0665-49F7-84BF-3604A218F6D0}"/>
              </a:ext>
            </a:extLst>
          </p:cNvPr>
          <p:cNvSpPr/>
          <p:nvPr/>
        </p:nvSpPr>
        <p:spPr>
          <a:xfrm>
            <a:off x="3146639" y="226422"/>
            <a:ext cx="2301661" cy="1565211"/>
          </a:xfrm>
          <a:prstGeom prst="borderCallout1">
            <a:avLst>
              <a:gd name="adj1" fmla="val 99470"/>
              <a:gd name="adj2" fmla="val 458"/>
              <a:gd name="adj3" fmla="val 148863"/>
              <a:gd name="adj4" fmla="val 24048"/>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rgbClr val="00B0F0"/>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作付面積の</a:t>
            </a:r>
            <a:r>
              <a:rPr lang="ja-JP" altLang="en-US" sz="1100" dirty="0" smtClean="0">
                <a:solidFill>
                  <a:srgbClr val="FF0000"/>
                </a:solidFill>
                <a:latin typeface="Meiryo UI" panose="020B0604030504040204" pitchFamily="50" charset="-128"/>
                <a:ea typeface="Meiryo UI" panose="020B0604030504040204" pitchFamily="50" charset="-128"/>
              </a:rPr>
              <a:t>単位は ａ </a:t>
            </a:r>
            <a:r>
              <a:rPr lang="ja-JP" altLang="en-US" sz="1100" dirty="0" smtClean="0">
                <a:solidFill>
                  <a:schemeClr val="tx1"/>
                </a:solidFill>
                <a:latin typeface="Meiryo UI" panose="020B0604030504040204" pitchFamily="50" charset="-128"/>
                <a:ea typeface="Meiryo UI" panose="020B0604030504040204" pitchFamily="50" charset="-128"/>
              </a:rPr>
              <a:t>で記載してください。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rPr>
              <a:t>（単位の参考は３ページを参照）</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5" name="角丸四角形 13">
            <a:extLst>
              <a:ext uri="{FF2B5EF4-FFF2-40B4-BE49-F238E27FC236}">
                <a16:creationId xmlns:a16="http://schemas.microsoft.com/office/drawing/2014/main" xmlns="" id="{6E2F1A1D-389F-4E1F-BA31-8777F2C2C615}"/>
              </a:ext>
            </a:extLst>
          </p:cNvPr>
          <p:cNvSpPr/>
          <p:nvPr/>
        </p:nvSpPr>
        <p:spPr>
          <a:xfrm>
            <a:off x="3109914" y="2590799"/>
            <a:ext cx="1720214" cy="164076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2" name="吹き出し: 線 31">
            <a:extLst>
              <a:ext uri="{FF2B5EF4-FFF2-40B4-BE49-F238E27FC236}">
                <a16:creationId xmlns:a16="http://schemas.microsoft.com/office/drawing/2014/main" xmlns="" id="{8BBAB880-EDE5-4F96-A4B3-429998B7DE6A}"/>
              </a:ext>
            </a:extLst>
          </p:cNvPr>
          <p:cNvSpPr/>
          <p:nvPr/>
        </p:nvSpPr>
        <p:spPr>
          <a:xfrm>
            <a:off x="342899" y="4573880"/>
            <a:ext cx="4943476" cy="1798346"/>
          </a:xfrm>
          <a:prstGeom prst="borderCallout1">
            <a:avLst>
              <a:gd name="adj1" fmla="val -318"/>
              <a:gd name="adj2" fmla="val 774"/>
              <a:gd name="adj3" fmla="val -29205"/>
              <a:gd name="adj4" fmla="val 24297"/>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作業（水稲にあっては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耕起</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・代かき、田植え及び収穫・脱穀、麦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及び大豆にあっては耕起・整地、播種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収穫、その他の作目に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あってはこれらに準ずる農作業を</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受託する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をいう。以下同じ。）</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受託する農地</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（（１）申請者が当該農地</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係る収穫物に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ついての販売委託を引き受けることにより販売名義を</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、かつ</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、（２）当該販売委託を引き受けた農産物に係る販売</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処分権を有するものに限る。））</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の面積のみを記載してください。</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で必要な際には、</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xmlns=""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0" name="吹き出し: 線 39">
            <a:extLst>
              <a:ext uri="{FF2B5EF4-FFF2-40B4-BE49-F238E27FC236}">
                <a16:creationId xmlns:a16="http://schemas.microsoft.com/office/drawing/2014/main" xmlns="" id="{CC0CC515-4C4B-4CE3-BB57-E1641AF2BBA4}"/>
              </a:ext>
            </a:extLst>
          </p:cNvPr>
          <p:cNvSpPr/>
          <p:nvPr/>
        </p:nvSpPr>
        <p:spPr>
          <a:xfrm>
            <a:off x="5749105" y="4743264"/>
            <a:ext cx="2790825" cy="1634386"/>
          </a:xfrm>
          <a:prstGeom prst="borderCallout1">
            <a:avLst>
              <a:gd name="adj1" fmla="val -954"/>
              <a:gd name="adj2" fmla="val 78"/>
              <a:gd name="adj3" fmla="val -131767"/>
              <a:gd name="adj4" fmla="val 3382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altLang="ja-JP" sz="1100" dirty="0" smtClean="0">
              <a:solidFill>
                <a:srgbClr val="00B0F0"/>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en-US" altLang="ja-JP" sz="1100" dirty="0">
              <a:solidFill>
                <a:srgbClr val="00B0F0"/>
              </a:solidFill>
              <a:latin typeface="Meiryo UI" panose="020B0604030504040204" pitchFamily="50" charset="-128"/>
              <a:ea typeface="Meiryo UI" panose="020B0604030504040204" pitchFamily="50" charset="-128"/>
            </a:endParaRPr>
          </a:p>
          <a:p>
            <a:pPr algn="just"/>
            <a:r>
              <a:rPr lang="ja-JP" altLang="en-US" sz="1100" dirty="0" smtClean="0">
                <a:solidFill>
                  <a:srgbClr val="00B0F0"/>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規模面積</a:t>
            </a:r>
            <a:r>
              <a:rPr lang="ja-JP" altLang="en-US" sz="1100" dirty="0">
                <a:solidFill>
                  <a:schemeClr val="tx1"/>
                </a:solidFill>
                <a:latin typeface="Meiryo UI" panose="020B0604030504040204" pitchFamily="50" charset="-128"/>
                <a:ea typeface="Meiryo UI" panose="020B0604030504040204" pitchFamily="50" charset="-128"/>
              </a:rPr>
              <a:t>の</a:t>
            </a:r>
            <a:r>
              <a:rPr lang="ja-JP" altLang="en-US" sz="1100" dirty="0">
                <a:solidFill>
                  <a:srgbClr val="FF0000"/>
                </a:solidFill>
                <a:latin typeface="Meiryo UI" panose="020B0604030504040204" pitchFamily="50" charset="-128"/>
                <a:ea typeface="Meiryo UI" panose="020B0604030504040204" pitchFamily="50" charset="-128"/>
              </a:rPr>
              <a:t>単位は</a:t>
            </a:r>
            <a:r>
              <a:rPr lang="ja-JP" altLang="en-US" sz="1100" dirty="0" smtClean="0">
                <a:solidFill>
                  <a:srgbClr val="FF0000"/>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で記載してください。</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just"/>
            <a:r>
              <a:rPr lang="ja-JP" altLang="en-US" sz="1100" dirty="0" smtClean="0">
                <a:solidFill>
                  <a:schemeClr val="tx1"/>
                </a:solidFill>
                <a:latin typeface="Meiryo UI" panose="020B0604030504040204" pitchFamily="50" charset="-128"/>
                <a:ea typeface="Meiryo UI" panose="020B0604030504040204" pitchFamily="50" charset="-128"/>
              </a:rPr>
              <a:t>（単位の参考は３ページを参照）</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1" name="角丸四角形 13">
            <a:extLst>
              <a:ext uri="{FF2B5EF4-FFF2-40B4-BE49-F238E27FC236}">
                <a16:creationId xmlns:a16="http://schemas.microsoft.com/office/drawing/2014/main" xmlns="" id="{C55F6D66-29A2-4EFE-AD00-30D77D24B449}"/>
              </a:ext>
            </a:extLst>
          </p:cNvPr>
          <p:cNvSpPr/>
          <p:nvPr/>
        </p:nvSpPr>
        <p:spPr>
          <a:xfrm>
            <a:off x="6696074" y="2578929"/>
            <a:ext cx="1848913" cy="165263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xmlns="" id="{BCDA0AD8-02CE-4A7B-8E4B-0F40BEAA54A3}"/>
              </a:ext>
            </a:extLst>
          </p:cNvPr>
          <p:cNvSpPr/>
          <p:nvPr/>
        </p:nvSpPr>
        <p:spPr>
          <a:xfrm>
            <a:off x="5838826" y="781049"/>
            <a:ext cx="2857500" cy="940511"/>
          </a:xfrm>
          <a:prstGeom prst="borderCallout1">
            <a:avLst>
              <a:gd name="adj1" fmla="val 101304"/>
              <a:gd name="adj2" fmla="val 807"/>
              <a:gd name="adj3" fmla="val 181005"/>
              <a:gd name="adj4" fmla="val -1951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altLang="ja-JP" sz="1100"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農業用生産施設</a:t>
            </a:r>
            <a:r>
              <a:rPr lang="ja-JP" altLang="en-US" sz="1100" dirty="0" smtClean="0">
                <a:solidFill>
                  <a:schemeClr val="tx1"/>
                </a:solidFill>
                <a:latin typeface="Meiryo UI" panose="020B0604030504040204" pitchFamily="50" charset="-128"/>
                <a:ea typeface="Meiryo UI" panose="020B0604030504040204" pitchFamily="50" charset="-128"/>
              </a:rPr>
              <a:t>」は、畜舎、蚕室、温室</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その他これらに類する</a:t>
            </a:r>
            <a:r>
              <a:rPr lang="ja-JP" altLang="en-US" sz="1100" dirty="0" smtClean="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100" dirty="0" smtClean="0">
                <a:solidFill>
                  <a:schemeClr val="tx1"/>
                </a:solidFill>
                <a:latin typeface="Meiryo UI" panose="020B0604030504040204" pitchFamily="50" charset="-128"/>
                <a:ea typeface="Meiryo UI" panose="020B0604030504040204" pitchFamily="50" charset="-128"/>
              </a:rPr>
              <a:t>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xmlns="" id="{9A32B2A8-1D73-4BDA-A2BA-324E251CD0AA}"/>
              </a:ext>
            </a:extLst>
          </p:cNvPr>
          <p:cNvSpPr/>
          <p:nvPr/>
        </p:nvSpPr>
        <p:spPr>
          <a:xfrm>
            <a:off x="4868822" y="2588455"/>
            <a:ext cx="865228" cy="1459670"/>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9" name="吹き出し: 線 18">
            <a:extLst>
              <a:ext uri="{FF2B5EF4-FFF2-40B4-BE49-F238E27FC236}">
                <a16:creationId xmlns:a16="http://schemas.microsoft.com/office/drawing/2014/main" xmlns="" id="{2700A17C-A408-44D9-9BED-0529897D3CBF}"/>
              </a:ext>
            </a:extLst>
          </p:cNvPr>
          <p:cNvSpPr/>
          <p:nvPr/>
        </p:nvSpPr>
        <p:spPr>
          <a:xfrm>
            <a:off x="1651061" y="781049"/>
            <a:ext cx="1334150" cy="1011734"/>
          </a:xfrm>
          <a:prstGeom prst="borderCallout1">
            <a:avLst>
              <a:gd name="adj1" fmla="val 99893"/>
              <a:gd name="adj2" fmla="val 18694"/>
              <a:gd name="adj3" fmla="val 203407"/>
              <a:gd name="adj4" fmla="val 9326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現況の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地目を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（登記地目ではありません。）</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xmlns="" id="{0861722E-71EF-4C3F-A83B-8BC8B672DA35}"/>
              </a:ext>
            </a:extLst>
          </p:cNvPr>
          <p:cNvSpPr/>
          <p:nvPr/>
        </p:nvSpPr>
        <p:spPr>
          <a:xfrm>
            <a:off x="2914650" y="2609849"/>
            <a:ext cx="161925" cy="1415959"/>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 name="テキスト ボックス 20"/>
          <p:cNvSpPr txBox="1"/>
          <p:nvPr/>
        </p:nvSpPr>
        <p:spPr>
          <a:xfrm>
            <a:off x="1942147" y="3031409"/>
            <a:ext cx="527050" cy="200055"/>
          </a:xfrm>
          <a:prstGeom prst="rect">
            <a:avLst/>
          </a:prstGeom>
          <a:noFill/>
        </p:spPr>
        <p:txBody>
          <a:bodyPr wrap="square" rtlCol="0">
            <a:spAutoFit/>
          </a:bodyPr>
          <a:lstStyle/>
          <a:p>
            <a:r>
              <a:rPr lang="ja-JP" altLang="en-US" sz="700" dirty="0" smtClean="0"/>
              <a:t>埼玉県</a:t>
            </a:r>
            <a:endParaRPr kumimoji="1" lang="ja-JP" altLang="en-US" sz="700" dirty="0"/>
          </a:p>
        </p:txBody>
      </p:sp>
      <p:sp>
        <p:nvSpPr>
          <p:cNvPr id="22" name="テキスト ボックス 21"/>
          <p:cNvSpPr txBox="1"/>
          <p:nvPr/>
        </p:nvSpPr>
        <p:spPr>
          <a:xfrm>
            <a:off x="2382892" y="3029415"/>
            <a:ext cx="527050" cy="200055"/>
          </a:xfrm>
          <a:prstGeom prst="rect">
            <a:avLst/>
          </a:prstGeom>
          <a:noFill/>
        </p:spPr>
        <p:txBody>
          <a:bodyPr wrap="square" rtlCol="0">
            <a:spAutoFit/>
          </a:bodyPr>
          <a:lstStyle/>
          <a:p>
            <a:r>
              <a:rPr lang="ja-JP" altLang="en-US" sz="700" dirty="0" smtClean="0"/>
              <a:t>加須市</a:t>
            </a:r>
            <a:endParaRPr kumimoji="1" lang="ja-JP" altLang="en-US" sz="700" dirty="0"/>
          </a:p>
        </p:txBody>
      </p:sp>
      <p:sp>
        <p:nvSpPr>
          <p:cNvPr id="24" name="テキスト ボックス 23"/>
          <p:cNvSpPr txBox="1"/>
          <p:nvPr/>
        </p:nvSpPr>
        <p:spPr>
          <a:xfrm>
            <a:off x="2877558" y="3035810"/>
            <a:ext cx="171451" cy="169277"/>
          </a:xfrm>
          <a:prstGeom prst="rect">
            <a:avLst/>
          </a:prstGeom>
          <a:noFill/>
        </p:spPr>
        <p:txBody>
          <a:bodyPr wrap="square" rtlCol="0">
            <a:spAutoFit/>
          </a:bodyPr>
          <a:lstStyle/>
          <a:p>
            <a:r>
              <a:rPr lang="ja-JP" altLang="en-US" sz="500" dirty="0"/>
              <a:t>田</a:t>
            </a:r>
            <a:endParaRPr kumimoji="1" lang="ja-JP" altLang="en-US" sz="500" dirty="0"/>
          </a:p>
        </p:txBody>
      </p:sp>
      <p:sp>
        <p:nvSpPr>
          <p:cNvPr id="30" name="テキスト ボックス 29"/>
          <p:cNvSpPr txBox="1"/>
          <p:nvPr/>
        </p:nvSpPr>
        <p:spPr>
          <a:xfrm>
            <a:off x="2872850" y="3205087"/>
            <a:ext cx="224722" cy="169277"/>
          </a:xfrm>
          <a:prstGeom prst="rect">
            <a:avLst/>
          </a:prstGeom>
          <a:noFill/>
        </p:spPr>
        <p:txBody>
          <a:bodyPr wrap="square" rtlCol="0">
            <a:spAutoFit/>
          </a:bodyPr>
          <a:lstStyle/>
          <a:p>
            <a:r>
              <a:rPr lang="ja-JP" altLang="en-US" sz="500" dirty="0" smtClean="0"/>
              <a:t>畑</a:t>
            </a:r>
            <a:endParaRPr kumimoji="1" lang="ja-JP" altLang="en-US" sz="500" dirty="0"/>
          </a:p>
        </p:txBody>
      </p:sp>
      <p:sp>
        <p:nvSpPr>
          <p:cNvPr id="31" name="テキスト ボックス 30"/>
          <p:cNvSpPr txBox="1"/>
          <p:nvPr/>
        </p:nvSpPr>
        <p:spPr>
          <a:xfrm>
            <a:off x="1951091" y="3198231"/>
            <a:ext cx="527050" cy="200055"/>
          </a:xfrm>
          <a:prstGeom prst="rect">
            <a:avLst/>
          </a:prstGeom>
          <a:noFill/>
        </p:spPr>
        <p:txBody>
          <a:bodyPr wrap="square" rtlCol="0">
            <a:spAutoFit/>
          </a:bodyPr>
          <a:lstStyle/>
          <a:p>
            <a:r>
              <a:rPr lang="ja-JP" altLang="en-US" sz="700" dirty="0" smtClean="0"/>
              <a:t>埼玉県</a:t>
            </a:r>
            <a:endParaRPr kumimoji="1" lang="ja-JP" altLang="en-US" sz="700" dirty="0"/>
          </a:p>
        </p:txBody>
      </p:sp>
      <p:sp>
        <p:nvSpPr>
          <p:cNvPr id="35" name="テキスト ボックス 34"/>
          <p:cNvSpPr txBox="1"/>
          <p:nvPr/>
        </p:nvSpPr>
        <p:spPr>
          <a:xfrm>
            <a:off x="2382892" y="3190027"/>
            <a:ext cx="527050" cy="200055"/>
          </a:xfrm>
          <a:prstGeom prst="rect">
            <a:avLst/>
          </a:prstGeom>
          <a:noFill/>
        </p:spPr>
        <p:txBody>
          <a:bodyPr wrap="square" rtlCol="0">
            <a:spAutoFit/>
          </a:bodyPr>
          <a:lstStyle/>
          <a:p>
            <a:r>
              <a:rPr lang="ja-JP" altLang="en-US" sz="700" dirty="0" smtClean="0"/>
              <a:t>加須市</a:t>
            </a:r>
            <a:endParaRPr kumimoji="1" lang="ja-JP" altLang="en-US" sz="700" dirty="0"/>
          </a:p>
        </p:txBody>
      </p:sp>
      <p:sp>
        <p:nvSpPr>
          <p:cNvPr id="46" name="テキスト ボックス 45"/>
          <p:cNvSpPr txBox="1"/>
          <p:nvPr/>
        </p:nvSpPr>
        <p:spPr>
          <a:xfrm>
            <a:off x="4240557" y="2658071"/>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
        <p:nvSpPr>
          <p:cNvPr id="47" name="テキスト ボックス 46"/>
          <p:cNvSpPr txBox="1"/>
          <p:nvPr/>
        </p:nvSpPr>
        <p:spPr>
          <a:xfrm>
            <a:off x="1951091" y="3383226"/>
            <a:ext cx="527050" cy="200055"/>
          </a:xfrm>
          <a:prstGeom prst="rect">
            <a:avLst/>
          </a:prstGeom>
          <a:noFill/>
        </p:spPr>
        <p:txBody>
          <a:bodyPr wrap="square" rtlCol="0">
            <a:spAutoFit/>
          </a:bodyPr>
          <a:lstStyle/>
          <a:p>
            <a:r>
              <a:rPr lang="ja-JP" altLang="en-US" sz="700" dirty="0" smtClean="0"/>
              <a:t>埼玉県</a:t>
            </a:r>
            <a:endParaRPr kumimoji="1" lang="ja-JP" altLang="en-US" sz="700" dirty="0"/>
          </a:p>
        </p:txBody>
      </p:sp>
      <p:sp>
        <p:nvSpPr>
          <p:cNvPr id="48" name="テキスト ボックス 47"/>
          <p:cNvSpPr txBox="1"/>
          <p:nvPr/>
        </p:nvSpPr>
        <p:spPr>
          <a:xfrm>
            <a:off x="2384523" y="3368755"/>
            <a:ext cx="527050" cy="200055"/>
          </a:xfrm>
          <a:prstGeom prst="rect">
            <a:avLst/>
          </a:prstGeom>
          <a:noFill/>
        </p:spPr>
        <p:txBody>
          <a:bodyPr wrap="square" rtlCol="0">
            <a:spAutoFit/>
          </a:bodyPr>
          <a:lstStyle/>
          <a:p>
            <a:r>
              <a:rPr lang="ja-JP" altLang="en-US" sz="700" dirty="0" smtClean="0"/>
              <a:t>加須市</a:t>
            </a:r>
            <a:endParaRPr kumimoji="1" lang="ja-JP" altLang="en-US" sz="700" dirty="0"/>
          </a:p>
        </p:txBody>
      </p:sp>
      <p:sp>
        <p:nvSpPr>
          <p:cNvPr id="51" name="テキスト ボックス 50"/>
          <p:cNvSpPr txBox="1"/>
          <p:nvPr/>
        </p:nvSpPr>
        <p:spPr>
          <a:xfrm>
            <a:off x="4176520" y="3358708"/>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49" name="テキスト ボックス 48"/>
          <p:cNvSpPr txBox="1"/>
          <p:nvPr/>
        </p:nvSpPr>
        <p:spPr>
          <a:xfrm>
            <a:off x="2877557" y="3384143"/>
            <a:ext cx="171451" cy="169277"/>
          </a:xfrm>
          <a:prstGeom prst="rect">
            <a:avLst/>
          </a:prstGeom>
          <a:noFill/>
        </p:spPr>
        <p:txBody>
          <a:bodyPr wrap="square" rtlCol="0">
            <a:spAutoFit/>
          </a:bodyPr>
          <a:lstStyle/>
          <a:p>
            <a:r>
              <a:rPr lang="ja-JP" altLang="en-US" sz="500" dirty="0"/>
              <a:t>田</a:t>
            </a:r>
            <a:endParaRPr kumimoji="1" lang="ja-JP" altLang="en-US" sz="500" dirty="0"/>
          </a:p>
        </p:txBody>
      </p:sp>
      <p:sp>
        <p:nvSpPr>
          <p:cNvPr id="55" name="テキスト ボックス 54"/>
          <p:cNvSpPr txBox="1"/>
          <p:nvPr/>
        </p:nvSpPr>
        <p:spPr>
          <a:xfrm>
            <a:off x="5767335" y="3016573"/>
            <a:ext cx="527050" cy="200055"/>
          </a:xfrm>
          <a:prstGeom prst="rect">
            <a:avLst/>
          </a:prstGeom>
          <a:noFill/>
        </p:spPr>
        <p:txBody>
          <a:bodyPr wrap="square" rtlCol="0">
            <a:spAutoFit/>
          </a:bodyPr>
          <a:lstStyle/>
          <a:p>
            <a:r>
              <a:rPr lang="ja-JP" altLang="en-US" sz="700" dirty="0" smtClean="0"/>
              <a:t>埼玉県</a:t>
            </a:r>
            <a:endParaRPr kumimoji="1" lang="ja-JP" altLang="en-US" sz="700" dirty="0"/>
          </a:p>
        </p:txBody>
      </p:sp>
      <p:sp>
        <p:nvSpPr>
          <p:cNvPr id="56" name="テキスト ボックス 55"/>
          <p:cNvSpPr txBox="1"/>
          <p:nvPr/>
        </p:nvSpPr>
        <p:spPr>
          <a:xfrm>
            <a:off x="6211930" y="3010970"/>
            <a:ext cx="479328" cy="200055"/>
          </a:xfrm>
          <a:prstGeom prst="rect">
            <a:avLst/>
          </a:prstGeom>
          <a:noFill/>
        </p:spPr>
        <p:txBody>
          <a:bodyPr wrap="square" rtlCol="0">
            <a:spAutoFit/>
          </a:bodyPr>
          <a:lstStyle/>
          <a:p>
            <a:r>
              <a:rPr lang="ja-JP" altLang="en-US" sz="700" dirty="0" smtClean="0"/>
              <a:t>加須市</a:t>
            </a:r>
            <a:endParaRPr kumimoji="1" lang="ja-JP" altLang="en-US" sz="700" dirty="0"/>
          </a:p>
        </p:txBody>
      </p:sp>
      <p:sp>
        <p:nvSpPr>
          <p:cNvPr id="57" name="テキスト ボックス 56"/>
          <p:cNvSpPr txBox="1"/>
          <p:nvPr/>
        </p:nvSpPr>
        <p:spPr>
          <a:xfrm>
            <a:off x="4916487" y="3003276"/>
            <a:ext cx="812747" cy="215444"/>
          </a:xfrm>
          <a:prstGeom prst="rect">
            <a:avLst/>
          </a:prstGeom>
          <a:noFill/>
        </p:spPr>
        <p:txBody>
          <a:bodyPr wrap="square" rtlCol="0">
            <a:spAutoFit/>
          </a:bodyPr>
          <a:lstStyle/>
          <a:p>
            <a:r>
              <a:rPr kumimoji="1" lang="ja-JP" altLang="en-US" sz="800" dirty="0" smtClean="0"/>
              <a:t>パイプハウス</a:t>
            </a:r>
            <a:endParaRPr kumimoji="1" lang="ja-JP" altLang="en-US" sz="800" dirty="0"/>
          </a:p>
        </p:txBody>
      </p:sp>
      <p:sp>
        <p:nvSpPr>
          <p:cNvPr id="58" name="テキスト ボックス 57"/>
          <p:cNvSpPr txBox="1"/>
          <p:nvPr/>
        </p:nvSpPr>
        <p:spPr>
          <a:xfrm>
            <a:off x="6812875" y="2991122"/>
            <a:ext cx="221671" cy="246221"/>
          </a:xfrm>
          <a:prstGeom prst="rect">
            <a:avLst/>
          </a:prstGeom>
          <a:noFill/>
        </p:spPr>
        <p:txBody>
          <a:bodyPr wrap="square" rtlCol="0">
            <a:spAutoFit/>
          </a:bodyPr>
          <a:lstStyle/>
          <a:p>
            <a:r>
              <a:rPr kumimoji="1" lang="ja-JP" altLang="en-US" sz="1000" dirty="0" smtClean="0"/>
              <a:t>１</a:t>
            </a:r>
            <a:endParaRPr kumimoji="1" lang="ja-JP" altLang="en-US" sz="1000" dirty="0"/>
          </a:p>
        </p:txBody>
      </p:sp>
      <p:sp>
        <p:nvSpPr>
          <p:cNvPr id="59" name="テキスト ボックス 58"/>
          <p:cNvSpPr txBox="1"/>
          <p:nvPr/>
        </p:nvSpPr>
        <p:spPr>
          <a:xfrm>
            <a:off x="7726124" y="2987886"/>
            <a:ext cx="221671" cy="246221"/>
          </a:xfrm>
          <a:prstGeom prst="rect">
            <a:avLst/>
          </a:prstGeom>
          <a:noFill/>
        </p:spPr>
        <p:txBody>
          <a:bodyPr wrap="square" rtlCol="0">
            <a:spAutoFit/>
          </a:bodyPr>
          <a:lstStyle/>
          <a:p>
            <a:r>
              <a:rPr kumimoji="1" lang="ja-JP" altLang="en-US" sz="1000" dirty="0" smtClean="0"/>
              <a:t>２</a:t>
            </a:r>
            <a:endParaRPr kumimoji="1" lang="ja-JP" altLang="en-US" sz="1000" dirty="0"/>
          </a:p>
        </p:txBody>
      </p:sp>
      <p:sp>
        <p:nvSpPr>
          <p:cNvPr id="60" name="テキスト ボックス 59"/>
          <p:cNvSpPr txBox="1"/>
          <p:nvPr/>
        </p:nvSpPr>
        <p:spPr>
          <a:xfrm>
            <a:off x="7144518" y="3021609"/>
            <a:ext cx="455371" cy="200055"/>
          </a:xfrm>
          <a:prstGeom prst="rect">
            <a:avLst/>
          </a:prstGeom>
          <a:noFill/>
        </p:spPr>
        <p:txBody>
          <a:bodyPr wrap="square" rtlCol="0">
            <a:spAutoFit/>
          </a:bodyPr>
          <a:lstStyle/>
          <a:p>
            <a:r>
              <a:rPr lang="ja-JP" altLang="en-US" sz="700" dirty="0" smtClean="0"/>
              <a:t>〇〇</a:t>
            </a:r>
            <a:r>
              <a:rPr lang="ja-JP" altLang="en-US" sz="700" dirty="0"/>
              <a:t>㎡</a:t>
            </a:r>
            <a:endParaRPr kumimoji="1" lang="ja-JP" altLang="en-US" sz="700" dirty="0"/>
          </a:p>
        </p:txBody>
      </p:sp>
      <p:sp>
        <p:nvSpPr>
          <p:cNvPr id="61" name="テキスト ボックス 60"/>
          <p:cNvSpPr txBox="1"/>
          <p:nvPr/>
        </p:nvSpPr>
        <p:spPr>
          <a:xfrm>
            <a:off x="8086584" y="3016573"/>
            <a:ext cx="455371" cy="200055"/>
          </a:xfrm>
          <a:prstGeom prst="rect">
            <a:avLst/>
          </a:prstGeom>
          <a:noFill/>
        </p:spPr>
        <p:txBody>
          <a:bodyPr wrap="square" rtlCol="0">
            <a:spAutoFit/>
          </a:bodyPr>
          <a:lstStyle/>
          <a:p>
            <a:r>
              <a:rPr lang="ja-JP" altLang="en-US" sz="700" dirty="0" smtClean="0"/>
              <a:t>〇〇</a:t>
            </a:r>
            <a:r>
              <a:rPr lang="ja-JP" altLang="en-US" sz="700" dirty="0"/>
              <a:t>㎡</a:t>
            </a:r>
            <a:endParaRPr kumimoji="1" lang="ja-JP" altLang="en-US" sz="700" dirty="0"/>
          </a:p>
        </p:txBody>
      </p:sp>
      <p:sp>
        <p:nvSpPr>
          <p:cNvPr id="62" name="テキスト ボックス 61"/>
          <p:cNvSpPr txBox="1"/>
          <p:nvPr/>
        </p:nvSpPr>
        <p:spPr>
          <a:xfrm>
            <a:off x="4176824" y="3191214"/>
            <a:ext cx="553209"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3" name="テキスト ボックス 62"/>
          <p:cNvSpPr txBox="1"/>
          <p:nvPr/>
        </p:nvSpPr>
        <p:spPr>
          <a:xfrm>
            <a:off x="4176577" y="3012742"/>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4" name="テキスト ボックス 63"/>
          <p:cNvSpPr txBox="1"/>
          <p:nvPr/>
        </p:nvSpPr>
        <p:spPr>
          <a:xfrm>
            <a:off x="3312876" y="3000532"/>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5" name="テキスト ボックス 64"/>
          <p:cNvSpPr txBox="1"/>
          <p:nvPr/>
        </p:nvSpPr>
        <p:spPr>
          <a:xfrm>
            <a:off x="3307005" y="3198231"/>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6" name="テキスト ボックス 65"/>
          <p:cNvSpPr txBox="1"/>
          <p:nvPr/>
        </p:nvSpPr>
        <p:spPr>
          <a:xfrm>
            <a:off x="3306617" y="3366405"/>
            <a:ext cx="570832"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7" name="テキスト ボックス 66"/>
          <p:cNvSpPr txBox="1"/>
          <p:nvPr/>
        </p:nvSpPr>
        <p:spPr>
          <a:xfrm>
            <a:off x="4152900" y="4048229"/>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8" name="テキスト ボックス 67"/>
          <p:cNvSpPr txBox="1"/>
          <p:nvPr/>
        </p:nvSpPr>
        <p:spPr>
          <a:xfrm>
            <a:off x="3312876" y="4048229"/>
            <a:ext cx="589030" cy="215444"/>
          </a:xfrm>
          <a:prstGeom prst="rect">
            <a:avLst/>
          </a:prstGeom>
          <a:noFill/>
        </p:spPr>
        <p:txBody>
          <a:bodyPr wrap="square" rtlCol="0">
            <a:spAutoFit/>
          </a:bodyPr>
          <a:lstStyle/>
          <a:p>
            <a:r>
              <a:rPr lang="ja-JP" altLang="en-US" sz="800" dirty="0" smtClean="0"/>
              <a:t>〇〇</a:t>
            </a:r>
            <a:r>
              <a:rPr lang="en-US" altLang="ja-JP" sz="800" dirty="0" smtClean="0"/>
              <a:t>a</a:t>
            </a:r>
            <a:endParaRPr kumimoji="1" lang="ja-JP" altLang="en-US" sz="800" dirty="0"/>
          </a:p>
        </p:txBody>
      </p:sp>
      <p:sp>
        <p:nvSpPr>
          <p:cNvPr id="69" name="テキスト ボックス 68"/>
          <p:cNvSpPr txBox="1"/>
          <p:nvPr/>
        </p:nvSpPr>
        <p:spPr>
          <a:xfrm>
            <a:off x="6805749" y="4036484"/>
            <a:ext cx="221671" cy="246221"/>
          </a:xfrm>
          <a:prstGeom prst="rect">
            <a:avLst/>
          </a:prstGeom>
          <a:noFill/>
        </p:spPr>
        <p:txBody>
          <a:bodyPr wrap="square" rtlCol="0">
            <a:spAutoFit/>
          </a:bodyPr>
          <a:lstStyle/>
          <a:p>
            <a:r>
              <a:rPr kumimoji="1" lang="ja-JP" altLang="en-US" sz="1000" dirty="0" smtClean="0"/>
              <a:t>１</a:t>
            </a:r>
            <a:endParaRPr kumimoji="1" lang="ja-JP" altLang="en-US" sz="1000" dirty="0"/>
          </a:p>
        </p:txBody>
      </p:sp>
      <p:sp>
        <p:nvSpPr>
          <p:cNvPr id="70" name="テキスト ボックス 69"/>
          <p:cNvSpPr txBox="1"/>
          <p:nvPr/>
        </p:nvSpPr>
        <p:spPr>
          <a:xfrm>
            <a:off x="7716096" y="4032840"/>
            <a:ext cx="221671" cy="246221"/>
          </a:xfrm>
          <a:prstGeom prst="rect">
            <a:avLst/>
          </a:prstGeom>
          <a:noFill/>
        </p:spPr>
        <p:txBody>
          <a:bodyPr wrap="square" rtlCol="0">
            <a:spAutoFit/>
          </a:bodyPr>
          <a:lstStyle/>
          <a:p>
            <a:r>
              <a:rPr kumimoji="1" lang="ja-JP" altLang="en-US" sz="1000" dirty="0" smtClean="0"/>
              <a:t>２</a:t>
            </a:r>
            <a:endParaRPr kumimoji="1" lang="ja-JP" altLang="en-US" sz="1000" dirty="0"/>
          </a:p>
        </p:txBody>
      </p:sp>
      <p:sp>
        <p:nvSpPr>
          <p:cNvPr id="71" name="テキスト ボックス 70"/>
          <p:cNvSpPr txBox="1"/>
          <p:nvPr/>
        </p:nvSpPr>
        <p:spPr>
          <a:xfrm>
            <a:off x="7135944" y="4063618"/>
            <a:ext cx="455371" cy="200055"/>
          </a:xfrm>
          <a:prstGeom prst="rect">
            <a:avLst/>
          </a:prstGeom>
          <a:noFill/>
        </p:spPr>
        <p:txBody>
          <a:bodyPr wrap="square" rtlCol="0">
            <a:spAutoFit/>
          </a:bodyPr>
          <a:lstStyle/>
          <a:p>
            <a:r>
              <a:rPr lang="ja-JP" altLang="en-US" sz="700" dirty="0" smtClean="0"/>
              <a:t>〇〇</a:t>
            </a:r>
            <a:r>
              <a:rPr lang="ja-JP" altLang="en-US" sz="700" dirty="0"/>
              <a:t>㎡</a:t>
            </a:r>
            <a:endParaRPr kumimoji="1" lang="ja-JP" altLang="en-US" sz="700" dirty="0"/>
          </a:p>
        </p:txBody>
      </p:sp>
      <p:sp>
        <p:nvSpPr>
          <p:cNvPr id="72" name="テキスト ボックス 71"/>
          <p:cNvSpPr txBox="1"/>
          <p:nvPr/>
        </p:nvSpPr>
        <p:spPr>
          <a:xfrm>
            <a:off x="8067531" y="4065270"/>
            <a:ext cx="455371" cy="200055"/>
          </a:xfrm>
          <a:prstGeom prst="rect">
            <a:avLst/>
          </a:prstGeom>
          <a:noFill/>
        </p:spPr>
        <p:txBody>
          <a:bodyPr wrap="square" rtlCol="0">
            <a:spAutoFit/>
          </a:bodyPr>
          <a:lstStyle/>
          <a:p>
            <a:r>
              <a:rPr lang="ja-JP" altLang="en-US" sz="700" dirty="0" smtClean="0"/>
              <a:t>〇〇</a:t>
            </a:r>
            <a:r>
              <a:rPr lang="ja-JP" altLang="en-US" sz="700" dirty="0"/>
              <a:t>㎡</a:t>
            </a:r>
            <a:endParaRPr kumimoji="1" lang="ja-JP" altLang="en-US" sz="700" dirty="0"/>
          </a:p>
        </p:txBody>
      </p:sp>
      <p:sp>
        <p:nvSpPr>
          <p:cNvPr id="45" name="角丸四角形 13">
            <a:extLst>
              <a:ext uri="{FF2B5EF4-FFF2-40B4-BE49-F238E27FC236}">
                <a16:creationId xmlns:a16="http://schemas.microsoft.com/office/drawing/2014/main" xmlns="" id="{B7F39AD9-97E1-45BB-B0F0-2928E79C123B}"/>
              </a:ext>
            </a:extLst>
          </p:cNvPr>
          <p:cNvSpPr/>
          <p:nvPr/>
        </p:nvSpPr>
        <p:spPr>
          <a:xfrm>
            <a:off x="1981200" y="2590800"/>
            <a:ext cx="904875" cy="1425484"/>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50" name="吹き出し: 線 26">
            <a:extLst>
              <a:ext uri="{FF2B5EF4-FFF2-40B4-BE49-F238E27FC236}">
                <a16:creationId xmlns:a16="http://schemas.microsoft.com/office/drawing/2014/main" xmlns="" id="{F8027179-FA90-41D5-BDD6-70AFB5073640}"/>
              </a:ext>
            </a:extLst>
          </p:cNvPr>
          <p:cNvSpPr/>
          <p:nvPr/>
        </p:nvSpPr>
        <p:spPr>
          <a:xfrm>
            <a:off x="191589" y="226422"/>
            <a:ext cx="1378757" cy="1660175"/>
          </a:xfrm>
          <a:prstGeom prst="borderCallout1">
            <a:avLst>
              <a:gd name="adj1" fmla="val 100193"/>
              <a:gd name="adj2" fmla="val 14437"/>
              <a:gd name="adj3" fmla="val 150624"/>
              <a:gd name="adj4" fmla="val 129424"/>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　</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及びその他の所在する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7911663" y="2727557"/>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Tree>
    <p:extLst>
      <p:ext uri="{BB962C8B-B14F-4D97-AF65-F5344CB8AC3E}">
        <p14:creationId xmlns:p14="http://schemas.microsoft.com/office/powerpoint/2010/main" val="161756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xmlns=""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xmlns=""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xmlns="" id="{CB001AB1-1248-4401-BE2A-4B5F36EE5099}"/>
              </a:ext>
            </a:extLst>
          </p:cNvPr>
          <p:cNvSpPr/>
          <p:nvPr/>
        </p:nvSpPr>
        <p:spPr>
          <a:xfrm>
            <a:off x="533400" y="104931"/>
            <a:ext cx="7705725" cy="2612272"/>
          </a:xfrm>
          <a:prstGeom prst="borderCallout1">
            <a:avLst>
              <a:gd name="adj1" fmla="val 112231"/>
              <a:gd name="adj2" fmla="val 10746"/>
              <a:gd name="adj3" fmla="val 100676"/>
              <a:gd name="adj4" fmla="val 243"/>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a:t>
            </a:r>
            <a:r>
              <a:rPr lang="ja-JP" altLang="en-US" sz="1100" dirty="0" smtClean="0">
                <a:solidFill>
                  <a:schemeClr val="tx1"/>
                </a:solidFill>
                <a:latin typeface="Meiryo UI" panose="020B0604030504040204" pitchFamily="50" charset="-128"/>
                <a:ea typeface="Meiryo UI" panose="020B0604030504040204" pitchFamily="50" charset="-128"/>
              </a:rPr>
              <a:t>」は、</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農用地の</a:t>
            </a:r>
            <a:r>
              <a:rPr lang="ja-JP" altLang="en-US" sz="1100" dirty="0">
                <a:solidFill>
                  <a:schemeClr val="tx1"/>
                </a:solidFill>
                <a:latin typeface="Meiryo UI" panose="020B0604030504040204" pitchFamily="50" charset="-128"/>
                <a:ea typeface="Meiryo UI" panose="020B0604030504040204" pitchFamily="50" charset="-128"/>
              </a:rPr>
              <a:t>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a:t>
            </a:r>
            <a:r>
              <a:rPr lang="ja-JP" altLang="ja-JP"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smtClean="0">
                <a:solidFill>
                  <a:schemeClr val="tx1"/>
                </a:solidFill>
                <a:latin typeface="Meiryo UI" panose="020B0604030504040204" pitchFamily="50" charset="-128"/>
                <a:ea typeface="Meiryo UI" panose="020B0604030504040204" pitchFamily="50" charset="-128"/>
              </a:rPr>
              <a:t>作目</a:t>
            </a:r>
            <a:r>
              <a:rPr lang="ja-JP" altLang="ja-JP" sz="1100" dirty="0">
                <a:solidFill>
                  <a:schemeClr val="tx1"/>
                </a:solidFill>
                <a:latin typeface="Meiryo UI" panose="020B0604030504040204" pitchFamily="50" charset="-128"/>
                <a:ea typeface="Meiryo UI" panose="020B0604030504040204" pitchFamily="50" charset="-128"/>
              </a:rPr>
              <a:t>・部門別</a:t>
            </a:r>
            <a:r>
              <a:rPr lang="ja-JP" altLang="ja-JP" sz="1100" dirty="0" smtClean="0">
                <a:solidFill>
                  <a:schemeClr val="tx1"/>
                </a:solidFill>
                <a:latin typeface="Meiryo UI" panose="020B0604030504040204" pitchFamily="50" charset="-128"/>
                <a:ea typeface="Meiryo UI" panose="020B0604030504040204" pitchFamily="50" charset="-128"/>
              </a:rPr>
              <a:t>合理化</a:t>
            </a:r>
            <a:r>
              <a:rPr lang="ja-JP" altLang="ja-JP" sz="1100" dirty="0">
                <a:solidFill>
                  <a:schemeClr val="tx1"/>
                </a:solidFill>
                <a:latin typeface="Meiryo UI" panose="020B0604030504040204" pitchFamily="50" charset="-128"/>
                <a:ea typeface="Meiryo UI" panose="020B0604030504040204" pitchFamily="50" charset="-128"/>
              </a:rPr>
              <a:t>の方向その他の生産方式の合理化について</a:t>
            </a:r>
            <a:r>
              <a:rPr lang="ja-JP" altLang="ja-JP"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smtClean="0">
                <a:solidFill>
                  <a:schemeClr val="tx1"/>
                </a:solidFill>
                <a:latin typeface="Meiryo UI" panose="020B0604030504040204" pitchFamily="50" charset="-128"/>
                <a:ea typeface="Meiryo UI" panose="020B0604030504040204" pitchFamily="50" charset="-128"/>
              </a:rPr>
              <a:t>現状</a:t>
            </a:r>
            <a:r>
              <a:rPr lang="ja-JP" altLang="ja-JP" sz="1100" dirty="0">
                <a:solidFill>
                  <a:schemeClr val="tx1"/>
                </a:solidFill>
                <a:latin typeface="Meiryo UI" panose="020B0604030504040204" pitchFamily="50" charset="-128"/>
                <a:ea typeface="Meiryo UI" panose="020B0604030504040204" pitchFamily="50" charset="-128"/>
              </a:rPr>
              <a:t>、目標及び</a:t>
            </a:r>
            <a:r>
              <a:rPr lang="ja-JP" altLang="ja-JP" sz="1100" dirty="0" smtClean="0">
                <a:solidFill>
                  <a:schemeClr val="tx1"/>
                </a:solidFill>
                <a:latin typeface="Meiryo UI" panose="020B0604030504040204" pitchFamily="50" charset="-128"/>
                <a:ea typeface="Meiryo UI" panose="020B0604030504040204" pitchFamily="50" charset="-128"/>
              </a:rPr>
              <a:t>その達成</a:t>
            </a:r>
            <a:r>
              <a:rPr lang="ja-JP" altLang="ja-JP" sz="1100" dirty="0">
                <a:solidFill>
                  <a:schemeClr val="tx1"/>
                </a:solidFill>
                <a:latin typeface="Meiryo UI" panose="020B0604030504040204" pitchFamily="50" charset="-128"/>
                <a:ea typeface="Meiryo UI" panose="020B0604030504040204" pitchFamily="50" charset="-128"/>
              </a:rPr>
              <a:t>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xmlns=""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xmlns=""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xmlns="" id="{EFCF99FB-1924-464D-8AE2-B5D7F47130CF}"/>
              </a:ext>
            </a:extLst>
          </p:cNvPr>
          <p:cNvSpPr/>
          <p:nvPr/>
        </p:nvSpPr>
        <p:spPr>
          <a:xfrm>
            <a:off x="292377" y="4426612"/>
            <a:ext cx="9175473" cy="2221838"/>
          </a:xfrm>
          <a:prstGeom prst="borderCallout1">
            <a:avLst>
              <a:gd name="adj1" fmla="val -846"/>
              <a:gd name="adj2" fmla="val 5080"/>
              <a:gd name="adj3" fmla="val -23924"/>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a:t>
            </a:r>
            <a:r>
              <a:rPr lang="ja-JP" altLang="en-US" sz="1100" dirty="0" smtClean="0">
                <a:solidFill>
                  <a:schemeClr val="tx1"/>
                </a:solidFill>
                <a:latin typeface="Meiryo UI" panose="020B0604030504040204" pitchFamily="50" charset="-128"/>
                <a:ea typeface="Meiryo UI" panose="020B0604030504040204" pitchFamily="50" charset="-128"/>
              </a:rPr>
              <a:t>」は</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載してください。（複数記載可）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35" name="正方形/長方形 34">
            <a:extLst>
              <a:ext uri="{FF2B5EF4-FFF2-40B4-BE49-F238E27FC236}">
                <a16:creationId xmlns:a16="http://schemas.microsoft.com/office/drawing/2014/main" xmlns=""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xmlns=""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してください。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記載してください。</a:t>
            </a:r>
          </a:p>
        </p:txBody>
      </p:sp>
      <p:sp>
        <p:nvSpPr>
          <p:cNvPr id="2" name="テキスト ボックス 1"/>
          <p:cNvSpPr txBox="1"/>
          <p:nvPr/>
        </p:nvSpPr>
        <p:spPr>
          <a:xfrm>
            <a:off x="4983956" y="3249834"/>
            <a:ext cx="3505200" cy="569387"/>
          </a:xfrm>
          <a:prstGeom prst="rect">
            <a:avLst/>
          </a:prstGeom>
          <a:noFill/>
        </p:spPr>
        <p:txBody>
          <a:bodyPr wrap="square" rtlCol="0">
            <a:spAutoFit/>
          </a:bodyPr>
          <a:lstStyle/>
          <a:p>
            <a:r>
              <a:rPr kumimoji="1" lang="ja-JP" altLang="en-US" sz="700" b="1" dirty="0" smtClean="0">
                <a:solidFill>
                  <a:srgbClr val="FF0000"/>
                </a:solidFill>
              </a:rPr>
              <a:t>（例） </a:t>
            </a:r>
            <a:endParaRPr kumimoji="1" lang="en-US" altLang="ja-JP" sz="700" b="1" dirty="0" smtClean="0">
              <a:solidFill>
                <a:srgbClr val="FF0000"/>
              </a:solidFill>
            </a:endParaRPr>
          </a:p>
          <a:p>
            <a:r>
              <a:rPr kumimoji="1" lang="ja-JP" altLang="en-US" sz="800" dirty="0" smtClean="0"/>
              <a:t>　　現状 ： 簿記記帳していないので、経営の状態がしっかり把握できない。</a:t>
            </a:r>
            <a:endParaRPr kumimoji="1" lang="en-US" altLang="ja-JP" sz="800" dirty="0" smtClean="0"/>
          </a:p>
          <a:p>
            <a:r>
              <a:rPr lang="ja-JP" altLang="en-US" sz="800" dirty="0" smtClean="0"/>
              <a:t>　　目標 ： 複式簿記の記帳、青色申告の実施、経営分析の実施　等</a:t>
            </a:r>
            <a:endParaRPr lang="en-US" altLang="ja-JP" sz="800" dirty="0" smtClean="0"/>
          </a:p>
          <a:p>
            <a:r>
              <a:rPr kumimoji="1" lang="ja-JP" altLang="en-US" sz="800" dirty="0"/>
              <a:t>　</a:t>
            </a:r>
            <a:r>
              <a:rPr kumimoji="1" lang="ja-JP" altLang="en-US" sz="800" dirty="0" smtClean="0"/>
              <a:t>　方策 ： </a:t>
            </a:r>
            <a:r>
              <a:rPr lang="ja-JP" altLang="en-US" sz="800" dirty="0" smtClean="0"/>
              <a:t>複式簿記が記帳できるよう勉強会に参加する。</a:t>
            </a:r>
            <a:endParaRPr kumimoji="1" lang="ja-JP" altLang="en-US" sz="800" dirty="0"/>
          </a:p>
        </p:txBody>
      </p:sp>
      <p:sp>
        <p:nvSpPr>
          <p:cNvPr id="14" name="テキスト ボックス 13"/>
          <p:cNvSpPr txBox="1"/>
          <p:nvPr/>
        </p:nvSpPr>
        <p:spPr>
          <a:xfrm>
            <a:off x="1400174" y="3232968"/>
            <a:ext cx="3505200" cy="692497"/>
          </a:xfrm>
          <a:prstGeom prst="rect">
            <a:avLst/>
          </a:prstGeom>
          <a:noFill/>
        </p:spPr>
        <p:txBody>
          <a:bodyPr wrap="square" rtlCol="0">
            <a:spAutoFit/>
          </a:bodyPr>
          <a:lstStyle/>
          <a:p>
            <a:r>
              <a:rPr kumimoji="1" lang="ja-JP" altLang="en-US" sz="700" b="1" dirty="0" smtClean="0">
                <a:solidFill>
                  <a:srgbClr val="FF0000"/>
                </a:solidFill>
              </a:rPr>
              <a:t>（例） </a:t>
            </a:r>
            <a:endParaRPr kumimoji="1" lang="en-US" altLang="ja-JP" sz="700" b="1" dirty="0" smtClean="0">
              <a:solidFill>
                <a:srgbClr val="FF0000"/>
              </a:solidFill>
            </a:endParaRPr>
          </a:p>
          <a:p>
            <a:r>
              <a:rPr kumimoji="1" lang="ja-JP" altLang="en-US" sz="800" dirty="0" smtClean="0"/>
              <a:t>　　現状 ： 農業機械の耐用年数がきている。</a:t>
            </a:r>
            <a:endParaRPr kumimoji="1" lang="en-US" altLang="ja-JP" sz="800" dirty="0" smtClean="0"/>
          </a:p>
          <a:p>
            <a:r>
              <a:rPr lang="ja-JP" altLang="en-US" sz="800" dirty="0" smtClean="0"/>
              <a:t>　　目標 ： 農業機械の更新を行い、作業効率を上げる。</a:t>
            </a:r>
            <a:endParaRPr lang="en-US" altLang="ja-JP" sz="800" dirty="0" smtClean="0"/>
          </a:p>
          <a:p>
            <a:r>
              <a:rPr kumimoji="1" lang="ja-JP" altLang="en-US" sz="800" dirty="0"/>
              <a:t>　</a:t>
            </a:r>
            <a:r>
              <a:rPr kumimoji="1" lang="ja-JP" altLang="en-US" sz="800" dirty="0" smtClean="0"/>
              <a:t>　方策 ： </a:t>
            </a:r>
            <a:r>
              <a:rPr lang="ja-JP" altLang="en-US" sz="800" dirty="0"/>
              <a:t>農業</a:t>
            </a:r>
            <a:r>
              <a:rPr lang="ja-JP" altLang="en-US" sz="800" dirty="0" smtClean="0"/>
              <a:t>機械を更新、○○を新しく導入し、作業効率を上げ、労力の</a:t>
            </a:r>
            <a:endParaRPr lang="en-US" altLang="ja-JP" sz="800" dirty="0" smtClean="0"/>
          </a:p>
          <a:p>
            <a:r>
              <a:rPr lang="ja-JP" altLang="en-US" sz="800" dirty="0" smtClean="0"/>
              <a:t>　　　　　　　　　　　　　　　　　　　　　　　　　　　　　　　　　　　　　省力化を図る。</a:t>
            </a:r>
            <a:endParaRPr kumimoji="1" lang="ja-JP" altLang="en-US" sz="800" dirty="0"/>
          </a:p>
        </p:txBody>
      </p:sp>
    </p:spTree>
    <p:extLst>
      <p:ext uri="{BB962C8B-B14F-4D97-AF65-F5344CB8AC3E}">
        <p14:creationId xmlns:p14="http://schemas.microsoft.com/office/powerpoint/2010/main" val="338777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xmlns=""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xmlns=""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xmlns=""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xmlns=""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a:t>
            </a:r>
            <a:r>
              <a:rPr lang="ja-JP" altLang="en-US" sz="1100" dirty="0" smtClean="0">
                <a:solidFill>
                  <a:schemeClr val="tx1"/>
                </a:solidFill>
                <a:latin typeface="Meiryo UI" panose="020B0604030504040204" pitchFamily="50" charset="-128"/>
                <a:ea typeface="Meiryo UI" panose="020B0604030504040204" pitchFamily="50" charset="-128"/>
              </a:rPr>
              <a:t>」は、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人材</a:t>
            </a:r>
            <a:r>
              <a:rPr lang="ja-JP" altLang="en-US" sz="1100" dirty="0">
                <a:solidFill>
                  <a:schemeClr val="tx1"/>
                </a:solidFill>
                <a:latin typeface="Meiryo UI" panose="020B0604030504040204" pitchFamily="50" charset="-128"/>
                <a:ea typeface="Meiryo UI" panose="020B0604030504040204" pitchFamily="50" charset="-128"/>
              </a:rPr>
              <a:t>確保に向けた就業規則等の整備、相続</a:t>
            </a:r>
            <a:r>
              <a:rPr lang="ja-JP" altLang="en-US" sz="1100" dirty="0" smtClean="0">
                <a:solidFill>
                  <a:schemeClr val="tx1"/>
                </a:solidFill>
                <a:latin typeface="Meiryo UI" panose="020B0604030504040204" pitchFamily="50" charset="-128"/>
                <a:ea typeface="Meiryo UI" panose="020B0604030504040204" pitchFamily="50" charset="-128"/>
              </a:rPr>
              <a:t>・経営</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継承</a:t>
            </a:r>
            <a:r>
              <a:rPr lang="ja-JP" altLang="en-US" sz="1100" dirty="0">
                <a:solidFill>
                  <a:schemeClr val="tx1"/>
                </a:solidFill>
                <a:latin typeface="Meiryo UI" panose="020B0604030504040204" pitchFamily="50" charset="-128"/>
                <a:ea typeface="Meiryo UI" panose="020B0604030504040204" pitchFamily="50" charset="-128"/>
              </a:rPr>
              <a:t>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達成のための措置を記載してください。（複数記載可）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6" name="正方形/長方形 15">
            <a:extLst>
              <a:ext uri="{FF2B5EF4-FFF2-40B4-BE49-F238E27FC236}">
                <a16:creationId xmlns:a16="http://schemas.microsoft.com/office/drawing/2014/main" xmlns=""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xmlns=""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等の内容を記載してください。</a:t>
            </a:r>
          </a:p>
        </p:txBody>
      </p:sp>
      <p:sp>
        <p:nvSpPr>
          <p:cNvPr id="20" name="吹き出し: 線 19">
            <a:extLst>
              <a:ext uri="{FF2B5EF4-FFF2-40B4-BE49-F238E27FC236}">
                <a16:creationId xmlns:a16="http://schemas.microsoft.com/office/drawing/2014/main" xmlns=""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農業改良資金等の制度資金の融資を受けることを予定</a:t>
            </a:r>
            <a:r>
              <a:rPr lang="ja-JP" altLang="en-US" sz="1100" dirty="0">
                <a:solidFill>
                  <a:schemeClr val="tx1"/>
                </a:solidFill>
                <a:latin typeface="Meiryo UI" panose="020B0604030504040204" pitchFamily="50" charset="-128"/>
                <a:ea typeface="Meiryo UI" panose="020B0604030504040204" pitchFamily="50" charset="-128"/>
              </a:rPr>
              <a:t>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予定年度、予定資金、予定貸付額等を記載してください。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1" name="四角形: メモ 10">
            <a:extLst>
              <a:ext uri="{FF2B5EF4-FFF2-40B4-BE49-F238E27FC236}">
                <a16:creationId xmlns:a16="http://schemas.microsoft.com/office/drawing/2014/main" xmlns=""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してください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ください。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459155" y="3213084"/>
            <a:ext cx="3505200" cy="569387"/>
          </a:xfrm>
          <a:prstGeom prst="rect">
            <a:avLst/>
          </a:prstGeom>
          <a:noFill/>
        </p:spPr>
        <p:txBody>
          <a:bodyPr wrap="square" rtlCol="0">
            <a:spAutoFit/>
          </a:bodyPr>
          <a:lstStyle/>
          <a:p>
            <a:r>
              <a:rPr kumimoji="1" lang="ja-JP" altLang="en-US" sz="700" b="1" dirty="0" smtClean="0">
                <a:solidFill>
                  <a:srgbClr val="FF0000"/>
                </a:solidFill>
              </a:rPr>
              <a:t>（例） </a:t>
            </a:r>
            <a:endParaRPr kumimoji="1" lang="en-US" altLang="ja-JP" sz="700" b="1" dirty="0" smtClean="0">
              <a:solidFill>
                <a:srgbClr val="FF0000"/>
              </a:solidFill>
            </a:endParaRPr>
          </a:p>
          <a:p>
            <a:r>
              <a:rPr kumimoji="1" lang="ja-JP" altLang="en-US" sz="800" dirty="0" smtClean="0"/>
              <a:t>　　現状 ： </a:t>
            </a:r>
            <a:r>
              <a:rPr lang="ja-JP" altLang="en-US" sz="800" dirty="0"/>
              <a:t>休日</a:t>
            </a:r>
            <a:r>
              <a:rPr lang="ja-JP" altLang="en-US" sz="800" dirty="0" smtClean="0"/>
              <a:t>が定まっておらず、休暇が取得しづらい。</a:t>
            </a:r>
            <a:endParaRPr kumimoji="1" lang="en-US" altLang="ja-JP" sz="800" dirty="0" smtClean="0"/>
          </a:p>
          <a:p>
            <a:r>
              <a:rPr lang="ja-JP" altLang="en-US" sz="800" dirty="0" smtClean="0"/>
              <a:t>　　目標 ： 休日制の導入を目指す。</a:t>
            </a:r>
            <a:endParaRPr lang="en-US" altLang="ja-JP" sz="800" dirty="0" smtClean="0"/>
          </a:p>
          <a:p>
            <a:r>
              <a:rPr kumimoji="1" lang="ja-JP" altLang="en-US" sz="800" dirty="0"/>
              <a:t>　</a:t>
            </a:r>
            <a:r>
              <a:rPr kumimoji="1" lang="ja-JP" altLang="en-US" sz="800" dirty="0" smtClean="0"/>
              <a:t>　方策 ： </a:t>
            </a:r>
            <a:r>
              <a:rPr lang="ja-JP" altLang="en-US" sz="800" dirty="0" smtClean="0"/>
              <a:t>農繁期には臨時雇用などで人員を補充し、休暇を取得しやすくする。</a:t>
            </a:r>
            <a:endParaRPr kumimoji="1" lang="ja-JP" altLang="en-US" sz="800" dirty="0"/>
          </a:p>
        </p:txBody>
      </p:sp>
      <p:sp>
        <p:nvSpPr>
          <p:cNvPr id="15" name="テキスト ボックス 14"/>
          <p:cNvSpPr txBox="1"/>
          <p:nvPr/>
        </p:nvSpPr>
        <p:spPr>
          <a:xfrm>
            <a:off x="4905374" y="3185626"/>
            <a:ext cx="3677713" cy="692497"/>
          </a:xfrm>
          <a:prstGeom prst="rect">
            <a:avLst/>
          </a:prstGeom>
          <a:noFill/>
        </p:spPr>
        <p:txBody>
          <a:bodyPr wrap="square" rtlCol="0">
            <a:spAutoFit/>
          </a:bodyPr>
          <a:lstStyle/>
          <a:p>
            <a:r>
              <a:rPr kumimoji="1" lang="ja-JP" altLang="en-US" sz="700" b="1" dirty="0" smtClean="0">
                <a:solidFill>
                  <a:srgbClr val="FF0000"/>
                </a:solidFill>
              </a:rPr>
              <a:t>（例） </a:t>
            </a:r>
            <a:endParaRPr kumimoji="1" lang="en-US" altLang="ja-JP" sz="700" b="1" dirty="0" smtClean="0">
              <a:solidFill>
                <a:srgbClr val="FF0000"/>
              </a:solidFill>
            </a:endParaRPr>
          </a:p>
          <a:p>
            <a:r>
              <a:rPr kumimoji="1" lang="ja-JP" altLang="en-US" sz="800" dirty="0" smtClean="0"/>
              <a:t>　　現状 ： </a:t>
            </a:r>
            <a:r>
              <a:rPr lang="ja-JP" altLang="en-US" sz="800" dirty="0"/>
              <a:t>慢性的</a:t>
            </a:r>
            <a:r>
              <a:rPr lang="ja-JP" altLang="en-US" sz="800" dirty="0" smtClean="0"/>
              <a:t>な人員不足、作業設備の不足が課題</a:t>
            </a:r>
            <a:r>
              <a:rPr kumimoji="1" lang="ja-JP" altLang="en-US" sz="800" dirty="0" smtClean="0"/>
              <a:t>。</a:t>
            </a:r>
            <a:endParaRPr kumimoji="1" lang="en-US" altLang="ja-JP" sz="800" dirty="0" smtClean="0"/>
          </a:p>
          <a:p>
            <a:r>
              <a:rPr lang="ja-JP" altLang="en-US" sz="800" dirty="0" smtClean="0"/>
              <a:t>　　目標 ： 補助事業を活用し設備を整え、省力化を図ることで人員不足を補う。</a:t>
            </a:r>
            <a:endParaRPr lang="en-US" altLang="ja-JP" sz="800" dirty="0" smtClean="0"/>
          </a:p>
          <a:p>
            <a:r>
              <a:rPr kumimoji="1" lang="ja-JP" altLang="en-US" sz="800" dirty="0"/>
              <a:t>　</a:t>
            </a:r>
            <a:r>
              <a:rPr kumimoji="1" lang="ja-JP" altLang="en-US" sz="800" dirty="0" smtClean="0"/>
              <a:t>　方策 ： </a:t>
            </a:r>
            <a:r>
              <a:rPr lang="ja-JP" altLang="en-US" sz="800" dirty="0" smtClean="0"/>
              <a:t>農林業制度資金、スーパー</a:t>
            </a:r>
            <a:r>
              <a:rPr lang="en-US" altLang="ja-JP" sz="800" dirty="0" smtClean="0"/>
              <a:t>L</a:t>
            </a:r>
            <a:r>
              <a:rPr lang="ja-JP" altLang="en-US" sz="800" dirty="0" smtClean="0"/>
              <a:t>資金等補助事業を活用し、設備を充実させ、作業の効率化、省力化を図る。（予定年度：令和〇〇年度、予定資金：〇〇〇円）</a:t>
            </a:r>
            <a:endParaRPr kumimoji="1" lang="ja-JP" altLang="en-US" sz="800" dirty="0"/>
          </a:p>
        </p:txBody>
      </p:sp>
    </p:spTree>
    <p:extLst>
      <p:ext uri="{BB962C8B-B14F-4D97-AF65-F5344CB8AC3E}">
        <p14:creationId xmlns:p14="http://schemas.microsoft.com/office/powerpoint/2010/main" val="2857374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xmlns=""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4"/>
          <a:stretch>
            <a:fillRect/>
          </a:stretch>
        </p:blipFill>
        <p:spPr>
          <a:xfrm>
            <a:off x="1215202" y="1761603"/>
            <a:ext cx="7540140" cy="2057400"/>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xmlns=""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xmlns=""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xmlns=""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xmlns=""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氏名を記載してください。</a:t>
            </a:r>
          </a:p>
        </p:txBody>
      </p:sp>
      <p:sp>
        <p:nvSpPr>
          <p:cNvPr id="227" name="角丸四角形 13">
            <a:extLst>
              <a:ext uri="{FF2B5EF4-FFF2-40B4-BE49-F238E27FC236}">
                <a16:creationId xmlns:a16="http://schemas.microsoft.com/office/drawing/2014/main" xmlns=""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xmlns=""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xmlns=""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xmlns=""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職を、それぞれ記載してく</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ださ</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xmlns=""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xmlns=""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444231" y="2636251"/>
            <a:ext cx="723275" cy="230832"/>
          </a:xfrm>
          <a:prstGeom prst="rect">
            <a:avLst/>
          </a:prstGeom>
        </p:spPr>
        <p:txBody>
          <a:bodyPr wrap="none">
            <a:spAutoFit/>
          </a:bodyPr>
          <a:lstStyle/>
          <a:p>
            <a:r>
              <a:rPr lang="ja-JP" altLang="en-US" sz="900" dirty="0" smtClean="0"/>
              <a:t>加須　太郎</a:t>
            </a:r>
            <a:endParaRPr lang="ja-JP" altLang="en-US" sz="900" dirty="0"/>
          </a:p>
        </p:txBody>
      </p:sp>
      <p:sp>
        <p:nvSpPr>
          <p:cNvPr id="16" name="正方形/長方形 15"/>
          <p:cNvSpPr/>
          <p:nvPr/>
        </p:nvSpPr>
        <p:spPr>
          <a:xfrm>
            <a:off x="2203178" y="2636251"/>
            <a:ext cx="300082" cy="230832"/>
          </a:xfrm>
          <a:prstGeom prst="rect">
            <a:avLst/>
          </a:prstGeom>
        </p:spPr>
        <p:txBody>
          <a:bodyPr wrap="none">
            <a:spAutoFit/>
          </a:bodyPr>
          <a:lstStyle/>
          <a:p>
            <a:r>
              <a:rPr lang="en-US" altLang="ja-JP" sz="900" dirty="0" smtClean="0"/>
              <a:t>4</a:t>
            </a:r>
            <a:r>
              <a:rPr lang="en-US" altLang="ja-JP" sz="900" dirty="0"/>
              <a:t>5</a:t>
            </a:r>
            <a:endParaRPr lang="ja-JP" altLang="en-US" sz="900" dirty="0"/>
          </a:p>
        </p:txBody>
      </p:sp>
      <p:sp>
        <p:nvSpPr>
          <p:cNvPr id="17" name="正方形/長方形 16"/>
          <p:cNvSpPr/>
          <p:nvPr/>
        </p:nvSpPr>
        <p:spPr>
          <a:xfrm>
            <a:off x="2397928" y="2661464"/>
            <a:ext cx="287258" cy="215444"/>
          </a:xfrm>
          <a:prstGeom prst="rect">
            <a:avLst/>
          </a:prstGeom>
        </p:spPr>
        <p:txBody>
          <a:bodyPr wrap="none">
            <a:spAutoFit/>
          </a:bodyPr>
          <a:lstStyle/>
          <a:p>
            <a:r>
              <a:rPr lang="ja-JP" altLang="en-US" sz="800" dirty="0"/>
              <a:t>男</a:t>
            </a:r>
          </a:p>
        </p:txBody>
      </p:sp>
      <p:sp>
        <p:nvSpPr>
          <p:cNvPr id="18" name="正方形/長方形 17"/>
          <p:cNvSpPr/>
          <p:nvPr/>
        </p:nvSpPr>
        <p:spPr>
          <a:xfrm>
            <a:off x="1444230" y="2820654"/>
            <a:ext cx="723275" cy="230832"/>
          </a:xfrm>
          <a:prstGeom prst="rect">
            <a:avLst/>
          </a:prstGeom>
        </p:spPr>
        <p:txBody>
          <a:bodyPr wrap="none">
            <a:spAutoFit/>
          </a:bodyPr>
          <a:lstStyle/>
          <a:p>
            <a:r>
              <a:rPr lang="ja-JP" altLang="en-US" sz="900" dirty="0" smtClean="0"/>
              <a:t>加須　花子</a:t>
            </a:r>
            <a:endParaRPr lang="ja-JP" altLang="en-US" sz="900" dirty="0"/>
          </a:p>
        </p:txBody>
      </p:sp>
      <p:sp>
        <p:nvSpPr>
          <p:cNvPr id="20" name="正方形/長方形 19"/>
          <p:cNvSpPr/>
          <p:nvPr/>
        </p:nvSpPr>
        <p:spPr>
          <a:xfrm>
            <a:off x="2210093" y="2825963"/>
            <a:ext cx="300082" cy="230832"/>
          </a:xfrm>
          <a:prstGeom prst="rect">
            <a:avLst/>
          </a:prstGeom>
        </p:spPr>
        <p:txBody>
          <a:bodyPr wrap="none">
            <a:spAutoFit/>
          </a:bodyPr>
          <a:lstStyle/>
          <a:p>
            <a:r>
              <a:rPr lang="en-US" altLang="ja-JP" sz="900" dirty="0" smtClean="0"/>
              <a:t>40</a:t>
            </a:r>
            <a:endParaRPr lang="ja-JP" altLang="en-US" sz="900" dirty="0"/>
          </a:p>
        </p:txBody>
      </p:sp>
      <p:sp>
        <p:nvSpPr>
          <p:cNvPr id="22" name="正方形/長方形 21"/>
          <p:cNvSpPr/>
          <p:nvPr/>
        </p:nvSpPr>
        <p:spPr>
          <a:xfrm>
            <a:off x="2402908" y="2842324"/>
            <a:ext cx="287258" cy="215444"/>
          </a:xfrm>
          <a:prstGeom prst="rect">
            <a:avLst/>
          </a:prstGeom>
        </p:spPr>
        <p:txBody>
          <a:bodyPr wrap="none">
            <a:spAutoFit/>
          </a:bodyPr>
          <a:lstStyle/>
          <a:p>
            <a:r>
              <a:rPr lang="ja-JP" altLang="en-US" sz="800" dirty="0" smtClean="0"/>
              <a:t>女</a:t>
            </a:r>
            <a:endParaRPr lang="ja-JP" altLang="en-US" sz="800" dirty="0"/>
          </a:p>
        </p:txBody>
      </p:sp>
      <p:sp>
        <p:nvSpPr>
          <p:cNvPr id="23" name="正方形/長方形 22"/>
          <p:cNvSpPr/>
          <p:nvPr/>
        </p:nvSpPr>
        <p:spPr>
          <a:xfrm>
            <a:off x="2720261" y="2836042"/>
            <a:ext cx="350536" cy="215444"/>
          </a:xfrm>
          <a:prstGeom prst="rect">
            <a:avLst/>
          </a:prstGeom>
        </p:spPr>
        <p:txBody>
          <a:bodyPr wrap="square">
            <a:spAutoFit/>
          </a:bodyPr>
          <a:lstStyle/>
          <a:p>
            <a:r>
              <a:rPr lang="ja-JP" altLang="en-US" sz="800" dirty="0" smtClean="0"/>
              <a:t>妻</a:t>
            </a:r>
            <a:endParaRPr lang="ja-JP" altLang="en-US" sz="800" dirty="0"/>
          </a:p>
        </p:txBody>
      </p:sp>
      <p:sp>
        <p:nvSpPr>
          <p:cNvPr id="24" name="テキスト ボックス 23"/>
          <p:cNvSpPr txBox="1"/>
          <p:nvPr/>
        </p:nvSpPr>
        <p:spPr>
          <a:xfrm>
            <a:off x="1314981" y="2508879"/>
            <a:ext cx="429930" cy="215444"/>
          </a:xfrm>
          <a:prstGeom prst="rect">
            <a:avLst/>
          </a:prstGeom>
          <a:noFill/>
        </p:spPr>
        <p:txBody>
          <a:bodyPr wrap="square" rtlCol="0">
            <a:spAutoFit/>
          </a:bodyPr>
          <a:lstStyle/>
          <a:p>
            <a:r>
              <a:rPr kumimoji="1" lang="ja-JP" altLang="en-US" sz="800" b="1" dirty="0" smtClean="0">
                <a:solidFill>
                  <a:srgbClr val="FF0000"/>
                </a:solidFill>
              </a:rPr>
              <a:t>（例）</a:t>
            </a:r>
            <a:endParaRPr kumimoji="1" lang="ja-JP" altLang="en-US" sz="800" b="1" dirty="0">
              <a:solidFill>
                <a:srgbClr val="FF0000"/>
              </a:solidFill>
            </a:endParaRPr>
          </a:p>
        </p:txBody>
      </p:sp>
      <p:sp>
        <p:nvSpPr>
          <p:cNvPr id="25" name="テキスト ボックス 24"/>
          <p:cNvSpPr txBox="1"/>
          <p:nvPr/>
        </p:nvSpPr>
        <p:spPr>
          <a:xfrm>
            <a:off x="3508152" y="2651639"/>
            <a:ext cx="236811" cy="215444"/>
          </a:xfrm>
          <a:prstGeom prst="rect">
            <a:avLst/>
          </a:prstGeom>
          <a:noFill/>
        </p:spPr>
        <p:txBody>
          <a:bodyPr wrap="square" rtlCol="0">
            <a:spAutoFit/>
          </a:bodyPr>
          <a:lstStyle/>
          <a:p>
            <a:r>
              <a:rPr kumimoji="1" lang="ja-JP" altLang="en-US" sz="800" dirty="0" smtClean="0"/>
              <a:t>〇</a:t>
            </a:r>
            <a:endParaRPr kumimoji="1" lang="ja-JP" altLang="en-US" sz="800" dirty="0"/>
          </a:p>
        </p:txBody>
      </p:sp>
      <p:sp>
        <p:nvSpPr>
          <p:cNvPr id="27" name="テキスト ボックス 26"/>
          <p:cNvSpPr txBox="1"/>
          <p:nvPr/>
        </p:nvSpPr>
        <p:spPr>
          <a:xfrm>
            <a:off x="4646826" y="2153738"/>
            <a:ext cx="435115" cy="192360"/>
          </a:xfrm>
          <a:prstGeom prst="rect">
            <a:avLst/>
          </a:prstGeom>
          <a:noFill/>
        </p:spPr>
        <p:txBody>
          <a:bodyPr wrap="square" rtlCol="0">
            <a:spAutoFit/>
          </a:bodyPr>
          <a:lstStyle/>
          <a:p>
            <a:r>
              <a:rPr lang="ja-JP" altLang="en-US" sz="650" dirty="0" smtClean="0"/>
              <a:t>令和〇</a:t>
            </a:r>
            <a:endParaRPr kumimoji="1" lang="ja-JP" altLang="en-US" sz="650" dirty="0"/>
          </a:p>
        </p:txBody>
      </p:sp>
      <p:sp>
        <p:nvSpPr>
          <p:cNvPr id="28" name="正方形/長方形 27"/>
          <p:cNvSpPr/>
          <p:nvPr/>
        </p:nvSpPr>
        <p:spPr>
          <a:xfrm>
            <a:off x="3034826" y="2662557"/>
            <a:ext cx="569387" cy="169277"/>
          </a:xfrm>
          <a:prstGeom prst="rect">
            <a:avLst/>
          </a:prstGeom>
        </p:spPr>
        <p:txBody>
          <a:bodyPr wrap="none">
            <a:spAutoFit/>
          </a:bodyPr>
          <a:lstStyle/>
          <a:p>
            <a:r>
              <a:rPr lang="ja-JP" altLang="en-US" sz="500" dirty="0" smtClean="0"/>
              <a:t>農業経営全般</a:t>
            </a:r>
            <a:endParaRPr lang="ja-JP" altLang="en-US" sz="500" dirty="0"/>
          </a:p>
        </p:txBody>
      </p:sp>
      <p:sp>
        <p:nvSpPr>
          <p:cNvPr id="31" name="正方形/長方形 30"/>
          <p:cNvSpPr/>
          <p:nvPr/>
        </p:nvSpPr>
        <p:spPr>
          <a:xfrm>
            <a:off x="3070797" y="2833739"/>
            <a:ext cx="448498" cy="200055"/>
          </a:xfrm>
          <a:prstGeom prst="rect">
            <a:avLst/>
          </a:prstGeom>
        </p:spPr>
        <p:txBody>
          <a:bodyPr wrap="square">
            <a:spAutoFit/>
          </a:bodyPr>
          <a:lstStyle/>
          <a:p>
            <a:pPr algn="ctr"/>
            <a:r>
              <a:rPr lang="ja-JP" altLang="en-US" sz="700" dirty="0"/>
              <a:t>補助</a:t>
            </a:r>
          </a:p>
        </p:txBody>
      </p:sp>
      <p:sp>
        <p:nvSpPr>
          <p:cNvPr id="29" name="正方形/長方形 28"/>
          <p:cNvSpPr/>
          <p:nvPr/>
        </p:nvSpPr>
        <p:spPr>
          <a:xfrm>
            <a:off x="4130154" y="2661464"/>
            <a:ext cx="569387" cy="169277"/>
          </a:xfrm>
          <a:prstGeom prst="rect">
            <a:avLst/>
          </a:prstGeom>
        </p:spPr>
        <p:txBody>
          <a:bodyPr wrap="none">
            <a:spAutoFit/>
          </a:bodyPr>
          <a:lstStyle/>
          <a:p>
            <a:r>
              <a:rPr lang="ja-JP" altLang="en-US" sz="500" dirty="0" smtClean="0"/>
              <a:t>農業経営全般</a:t>
            </a:r>
            <a:endParaRPr lang="ja-JP" altLang="en-US" sz="500" dirty="0"/>
          </a:p>
        </p:txBody>
      </p:sp>
      <p:sp>
        <p:nvSpPr>
          <p:cNvPr id="30" name="正方形/長方形 29"/>
          <p:cNvSpPr/>
          <p:nvPr/>
        </p:nvSpPr>
        <p:spPr>
          <a:xfrm>
            <a:off x="4198251" y="2828147"/>
            <a:ext cx="448498" cy="200055"/>
          </a:xfrm>
          <a:prstGeom prst="rect">
            <a:avLst/>
          </a:prstGeom>
        </p:spPr>
        <p:txBody>
          <a:bodyPr wrap="square">
            <a:spAutoFit/>
          </a:bodyPr>
          <a:lstStyle/>
          <a:p>
            <a:pPr algn="ctr"/>
            <a:r>
              <a:rPr lang="ja-JP" altLang="en-US" sz="700" dirty="0"/>
              <a:t>補助</a:t>
            </a:r>
          </a:p>
        </p:txBody>
      </p:sp>
      <p:sp>
        <p:nvSpPr>
          <p:cNvPr id="32" name="テキスト ボックス 31"/>
          <p:cNvSpPr txBox="1"/>
          <p:nvPr/>
        </p:nvSpPr>
        <p:spPr>
          <a:xfrm>
            <a:off x="4607015" y="2651639"/>
            <a:ext cx="236811" cy="215444"/>
          </a:xfrm>
          <a:prstGeom prst="rect">
            <a:avLst/>
          </a:prstGeom>
          <a:noFill/>
        </p:spPr>
        <p:txBody>
          <a:bodyPr wrap="square" rtlCol="0">
            <a:spAutoFit/>
          </a:bodyPr>
          <a:lstStyle/>
          <a:p>
            <a:r>
              <a:rPr kumimoji="1" lang="ja-JP" altLang="en-US" sz="800" dirty="0" smtClean="0"/>
              <a:t>〇</a:t>
            </a:r>
            <a:endParaRPr kumimoji="1" lang="ja-JP" altLang="en-US" sz="800" dirty="0"/>
          </a:p>
        </p:txBody>
      </p:sp>
      <p:sp>
        <p:nvSpPr>
          <p:cNvPr id="33" name="テキスト ボックス 32"/>
          <p:cNvSpPr txBox="1"/>
          <p:nvPr/>
        </p:nvSpPr>
        <p:spPr>
          <a:xfrm>
            <a:off x="3790912" y="2651639"/>
            <a:ext cx="412788" cy="215444"/>
          </a:xfrm>
          <a:prstGeom prst="rect">
            <a:avLst/>
          </a:prstGeom>
          <a:noFill/>
        </p:spPr>
        <p:txBody>
          <a:bodyPr wrap="square" rtlCol="0">
            <a:spAutoFit/>
          </a:bodyPr>
          <a:lstStyle/>
          <a:p>
            <a:r>
              <a:rPr lang="en-US" altLang="ja-JP" sz="800" dirty="0"/>
              <a:t>2,000</a:t>
            </a:r>
            <a:endParaRPr kumimoji="1" lang="ja-JP" altLang="en-US" sz="800" dirty="0"/>
          </a:p>
        </p:txBody>
      </p:sp>
      <p:sp>
        <p:nvSpPr>
          <p:cNvPr id="34" name="テキスト ボックス 33"/>
          <p:cNvSpPr txBox="1"/>
          <p:nvPr/>
        </p:nvSpPr>
        <p:spPr>
          <a:xfrm>
            <a:off x="3856160" y="2820315"/>
            <a:ext cx="371314" cy="215444"/>
          </a:xfrm>
          <a:prstGeom prst="rect">
            <a:avLst/>
          </a:prstGeom>
          <a:noFill/>
        </p:spPr>
        <p:txBody>
          <a:bodyPr wrap="square" rtlCol="0">
            <a:spAutoFit/>
          </a:bodyPr>
          <a:lstStyle/>
          <a:p>
            <a:r>
              <a:rPr lang="en-US" altLang="ja-JP" sz="800" dirty="0" smtClean="0"/>
              <a:t>10</a:t>
            </a:r>
            <a:r>
              <a:rPr lang="en-US" altLang="ja-JP" sz="800" dirty="0"/>
              <a:t>0</a:t>
            </a:r>
            <a:endParaRPr kumimoji="1" lang="ja-JP" altLang="en-US" sz="800" dirty="0"/>
          </a:p>
        </p:txBody>
      </p:sp>
      <p:sp>
        <p:nvSpPr>
          <p:cNvPr id="35" name="テキスト ボックス 34"/>
          <p:cNvSpPr txBox="1"/>
          <p:nvPr/>
        </p:nvSpPr>
        <p:spPr>
          <a:xfrm>
            <a:off x="4871964" y="2651639"/>
            <a:ext cx="412788" cy="215444"/>
          </a:xfrm>
          <a:prstGeom prst="rect">
            <a:avLst/>
          </a:prstGeom>
          <a:noFill/>
        </p:spPr>
        <p:txBody>
          <a:bodyPr wrap="square" rtlCol="0">
            <a:spAutoFit/>
          </a:bodyPr>
          <a:lstStyle/>
          <a:p>
            <a:r>
              <a:rPr lang="en-US" altLang="ja-JP" sz="800" dirty="0"/>
              <a:t>1,800</a:t>
            </a:r>
            <a:endParaRPr kumimoji="1" lang="ja-JP" altLang="en-US" sz="800" dirty="0"/>
          </a:p>
        </p:txBody>
      </p:sp>
      <p:sp>
        <p:nvSpPr>
          <p:cNvPr id="36" name="テキスト ボックス 35"/>
          <p:cNvSpPr txBox="1"/>
          <p:nvPr/>
        </p:nvSpPr>
        <p:spPr>
          <a:xfrm>
            <a:off x="4935185" y="2813489"/>
            <a:ext cx="371314" cy="215444"/>
          </a:xfrm>
          <a:prstGeom prst="rect">
            <a:avLst/>
          </a:prstGeom>
          <a:noFill/>
        </p:spPr>
        <p:txBody>
          <a:bodyPr wrap="square" rtlCol="0">
            <a:spAutoFit/>
          </a:bodyPr>
          <a:lstStyle/>
          <a:p>
            <a:r>
              <a:rPr lang="en-US" altLang="ja-JP" sz="800" dirty="0" smtClean="0"/>
              <a:t>200</a:t>
            </a:r>
            <a:endParaRPr kumimoji="1" lang="ja-JP" altLang="en-US" sz="800" dirty="0"/>
          </a:p>
        </p:txBody>
      </p:sp>
      <p:sp>
        <p:nvSpPr>
          <p:cNvPr id="37" name="テキスト ボックス 36"/>
          <p:cNvSpPr txBox="1"/>
          <p:nvPr/>
        </p:nvSpPr>
        <p:spPr>
          <a:xfrm>
            <a:off x="8132283" y="2310896"/>
            <a:ext cx="291602" cy="246221"/>
          </a:xfrm>
          <a:prstGeom prst="rect">
            <a:avLst/>
          </a:prstGeom>
          <a:noFill/>
        </p:spPr>
        <p:txBody>
          <a:bodyPr wrap="square" rtlCol="0">
            <a:spAutoFit/>
          </a:bodyPr>
          <a:lstStyle/>
          <a:p>
            <a:r>
              <a:rPr kumimoji="1" lang="en-US" altLang="ja-JP" sz="1000" dirty="0" smtClean="0"/>
              <a:t>3</a:t>
            </a:r>
            <a:endParaRPr kumimoji="1" lang="ja-JP" altLang="en-US" sz="1000" dirty="0"/>
          </a:p>
        </p:txBody>
      </p:sp>
      <p:sp>
        <p:nvSpPr>
          <p:cNvPr id="38" name="テキスト ボックス 37"/>
          <p:cNvSpPr txBox="1"/>
          <p:nvPr/>
        </p:nvSpPr>
        <p:spPr>
          <a:xfrm>
            <a:off x="8102141" y="2478102"/>
            <a:ext cx="371314" cy="246221"/>
          </a:xfrm>
          <a:prstGeom prst="rect">
            <a:avLst/>
          </a:prstGeom>
          <a:noFill/>
        </p:spPr>
        <p:txBody>
          <a:bodyPr wrap="square" rtlCol="0">
            <a:spAutoFit/>
          </a:bodyPr>
          <a:lstStyle/>
          <a:p>
            <a:r>
              <a:rPr lang="en-US" altLang="ja-JP" sz="1000" dirty="0" smtClean="0"/>
              <a:t>6</a:t>
            </a:r>
            <a:r>
              <a:rPr lang="en-US" altLang="ja-JP" sz="1000" dirty="0"/>
              <a:t>0</a:t>
            </a:r>
            <a:endParaRPr kumimoji="1" lang="ja-JP" altLang="en-US" sz="1000" dirty="0"/>
          </a:p>
        </p:txBody>
      </p:sp>
    </p:spTree>
    <p:extLst>
      <p:ext uri="{BB962C8B-B14F-4D97-AF65-F5344CB8AC3E}">
        <p14:creationId xmlns:p14="http://schemas.microsoft.com/office/powerpoint/2010/main" val="356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xmlns=""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xmlns=""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xmlns=""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xmlns=""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xmlns="" id="{998FFBC1-EFED-4A57-9382-BF5858E8F4F6}"/>
              </a:ext>
            </a:extLst>
          </p:cNvPr>
          <p:cNvSpPr/>
          <p:nvPr/>
        </p:nvSpPr>
        <p:spPr>
          <a:xfrm>
            <a:off x="1266824" y="4516733"/>
            <a:ext cx="4067175" cy="1290728"/>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その附属設備、構築物並びにソフトウェア等を記載してください。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p>
        </p:txBody>
      </p:sp>
      <p:sp>
        <p:nvSpPr>
          <p:cNvPr id="2" name="テキスト ボックス 1"/>
          <p:cNvSpPr txBox="1"/>
          <p:nvPr/>
        </p:nvSpPr>
        <p:spPr>
          <a:xfrm>
            <a:off x="3270249" y="1930400"/>
            <a:ext cx="1682750" cy="261610"/>
          </a:xfrm>
          <a:prstGeom prst="rect">
            <a:avLst/>
          </a:prstGeom>
          <a:noFill/>
        </p:spPr>
        <p:txBody>
          <a:bodyPr wrap="square" rtlCol="0">
            <a:spAutoFit/>
          </a:bodyPr>
          <a:lstStyle/>
          <a:p>
            <a:r>
              <a:rPr kumimoji="1" lang="ja-JP" altLang="en-US" sz="1100" dirty="0" smtClean="0"/>
              <a:t>トラクター　　６０</a:t>
            </a:r>
            <a:r>
              <a:rPr kumimoji="1" lang="en-US" altLang="ja-JP" sz="1100" dirty="0" smtClean="0"/>
              <a:t>PS</a:t>
            </a:r>
            <a:endParaRPr kumimoji="1" lang="ja-JP" altLang="en-US" sz="1100" dirty="0"/>
          </a:p>
        </p:txBody>
      </p:sp>
      <p:sp>
        <p:nvSpPr>
          <p:cNvPr id="8" name="テキスト ボックス 7"/>
          <p:cNvSpPr txBox="1"/>
          <p:nvPr/>
        </p:nvSpPr>
        <p:spPr>
          <a:xfrm>
            <a:off x="3273423" y="2152635"/>
            <a:ext cx="1682750" cy="261610"/>
          </a:xfrm>
          <a:prstGeom prst="rect">
            <a:avLst/>
          </a:prstGeom>
          <a:noFill/>
        </p:spPr>
        <p:txBody>
          <a:bodyPr wrap="square" rtlCol="0">
            <a:spAutoFit/>
          </a:bodyPr>
          <a:lstStyle/>
          <a:p>
            <a:r>
              <a:rPr lang="ja-JP" altLang="en-US" sz="1100" dirty="0" smtClean="0"/>
              <a:t>田植機</a:t>
            </a:r>
            <a:r>
              <a:rPr kumimoji="1" lang="ja-JP" altLang="en-US" sz="1100" dirty="0" smtClean="0"/>
              <a:t>　　　 ８条</a:t>
            </a:r>
            <a:endParaRPr kumimoji="1" lang="ja-JP" altLang="en-US" sz="1100" dirty="0"/>
          </a:p>
        </p:txBody>
      </p:sp>
      <p:sp>
        <p:nvSpPr>
          <p:cNvPr id="9" name="テキスト ボックス 8"/>
          <p:cNvSpPr txBox="1"/>
          <p:nvPr/>
        </p:nvSpPr>
        <p:spPr>
          <a:xfrm>
            <a:off x="3270249" y="2367213"/>
            <a:ext cx="1682750" cy="261610"/>
          </a:xfrm>
          <a:prstGeom prst="rect">
            <a:avLst/>
          </a:prstGeom>
          <a:noFill/>
        </p:spPr>
        <p:txBody>
          <a:bodyPr wrap="square" rtlCol="0">
            <a:spAutoFit/>
          </a:bodyPr>
          <a:lstStyle/>
          <a:p>
            <a:r>
              <a:rPr lang="ja-JP" altLang="en-US" sz="1100" dirty="0"/>
              <a:t>コンバイン</a:t>
            </a:r>
            <a:r>
              <a:rPr kumimoji="1" lang="ja-JP" altLang="en-US" sz="1100" dirty="0" smtClean="0"/>
              <a:t>　５０</a:t>
            </a:r>
            <a:r>
              <a:rPr kumimoji="1" lang="en-US" altLang="ja-JP" sz="1100" dirty="0" smtClean="0"/>
              <a:t>PS</a:t>
            </a:r>
            <a:endParaRPr kumimoji="1" lang="ja-JP" altLang="en-US" sz="1100" dirty="0"/>
          </a:p>
        </p:txBody>
      </p:sp>
      <p:sp>
        <p:nvSpPr>
          <p:cNvPr id="10" name="テキスト ボックス 9"/>
          <p:cNvSpPr txBox="1"/>
          <p:nvPr/>
        </p:nvSpPr>
        <p:spPr>
          <a:xfrm>
            <a:off x="6256207" y="1936750"/>
            <a:ext cx="460462" cy="261610"/>
          </a:xfrm>
          <a:prstGeom prst="rect">
            <a:avLst/>
          </a:prstGeom>
          <a:noFill/>
        </p:spPr>
        <p:txBody>
          <a:bodyPr wrap="square" rtlCol="0">
            <a:spAutoFit/>
          </a:bodyPr>
          <a:lstStyle/>
          <a:p>
            <a:r>
              <a:rPr kumimoji="1" lang="ja-JP" altLang="en-US" sz="1100" dirty="0" smtClean="0"/>
              <a:t>１台</a:t>
            </a:r>
            <a:endParaRPr kumimoji="1" lang="ja-JP" altLang="en-US" sz="1100" dirty="0"/>
          </a:p>
        </p:txBody>
      </p:sp>
      <p:sp>
        <p:nvSpPr>
          <p:cNvPr id="11" name="テキスト ボックス 10"/>
          <p:cNvSpPr txBox="1"/>
          <p:nvPr/>
        </p:nvSpPr>
        <p:spPr>
          <a:xfrm>
            <a:off x="6256207" y="2152635"/>
            <a:ext cx="460462" cy="261610"/>
          </a:xfrm>
          <a:prstGeom prst="rect">
            <a:avLst/>
          </a:prstGeom>
          <a:noFill/>
        </p:spPr>
        <p:txBody>
          <a:bodyPr wrap="square" rtlCol="0">
            <a:spAutoFit/>
          </a:bodyPr>
          <a:lstStyle/>
          <a:p>
            <a:r>
              <a:rPr kumimoji="1" lang="ja-JP" altLang="en-US" sz="1100" dirty="0" smtClean="0"/>
              <a:t>１台</a:t>
            </a:r>
            <a:endParaRPr kumimoji="1" lang="ja-JP" altLang="en-US" sz="1100" dirty="0"/>
          </a:p>
        </p:txBody>
      </p:sp>
      <p:sp>
        <p:nvSpPr>
          <p:cNvPr id="12" name="テキスト ボックス 11"/>
          <p:cNvSpPr txBox="1"/>
          <p:nvPr/>
        </p:nvSpPr>
        <p:spPr>
          <a:xfrm>
            <a:off x="6256207" y="2374870"/>
            <a:ext cx="460462" cy="261610"/>
          </a:xfrm>
          <a:prstGeom prst="rect">
            <a:avLst/>
          </a:prstGeom>
          <a:noFill/>
        </p:spPr>
        <p:txBody>
          <a:bodyPr wrap="square" rtlCol="0">
            <a:spAutoFit/>
          </a:bodyPr>
          <a:lstStyle/>
          <a:p>
            <a:r>
              <a:rPr kumimoji="1" lang="ja-JP" altLang="en-US" sz="1100" dirty="0" smtClean="0"/>
              <a:t>１台</a:t>
            </a:r>
            <a:endParaRPr kumimoji="1" lang="ja-JP" altLang="en-US" sz="1100" dirty="0"/>
          </a:p>
        </p:txBody>
      </p:sp>
    </p:spTree>
    <p:extLst>
      <p:ext uri="{BB962C8B-B14F-4D97-AF65-F5344CB8AC3E}">
        <p14:creationId xmlns:p14="http://schemas.microsoft.com/office/powerpoint/2010/main" val="394499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xmlns=""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農業経営改善計画の所得水準の算出方法（案）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xmlns=""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xmlns=""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円/楕円 11">
            <a:extLst>
              <a:ext uri="{FF2B5EF4-FFF2-40B4-BE49-F238E27FC236}">
                <a16:creationId xmlns:a16="http://schemas.microsoft.com/office/drawing/2014/main" xmlns="" id="{2D39B6BA-561B-4D79-903F-A8BF19A6E649}"/>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2422599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4836</TotalTime>
  <Words>739</Words>
  <Application>Microsoft Office PowerPoint</Application>
  <PresentationFormat>A4 210 x 297 mm</PresentationFormat>
  <Paragraphs>401</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加須市役所</cp:lastModifiedBy>
  <cp:revision>303</cp:revision>
  <cp:lastPrinted>2020-11-04T01:30:48Z</cp:lastPrinted>
  <dcterms:created xsi:type="dcterms:W3CDTF">2019-03-01T02:10:36Z</dcterms:created>
  <dcterms:modified xsi:type="dcterms:W3CDTF">2021-01-04T02:06:50Z</dcterms:modified>
</cp:coreProperties>
</file>