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notesMasterIdLst>
    <p:notesMasterId r:id="rId31"/>
  </p:notesMasterIdLst>
  <p:sldIdLst>
    <p:sldId id="256" r:id="rId2"/>
    <p:sldId id="258" r:id="rId3"/>
    <p:sldId id="269" r:id="rId4"/>
    <p:sldId id="287" r:id="rId5"/>
    <p:sldId id="257" r:id="rId6"/>
    <p:sldId id="259" r:id="rId7"/>
    <p:sldId id="260" r:id="rId8"/>
    <p:sldId id="263" r:id="rId9"/>
    <p:sldId id="262" r:id="rId10"/>
    <p:sldId id="261" r:id="rId11"/>
    <p:sldId id="264" r:id="rId12"/>
    <p:sldId id="301" r:id="rId13"/>
    <p:sldId id="288" r:id="rId14"/>
    <p:sldId id="265" r:id="rId15"/>
    <p:sldId id="266" r:id="rId16"/>
    <p:sldId id="267" r:id="rId17"/>
    <p:sldId id="268" r:id="rId18"/>
    <p:sldId id="289" r:id="rId19"/>
    <p:sldId id="270" r:id="rId20"/>
    <p:sldId id="271" r:id="rId21"/>
    <p:sldId id="292" r:id="rId22"/>
    <p:sldId id="293" r:id="rId23"/>
    <p:sldId id="294" r:id="rId24"/>
    <p:sldId id="295" r:id="rId25"/>
    <p:sldId id="296" r:id="rId26"/>
    <p:sldId id="298" r:id="rId27"/>
    <p:sldId id="291" r:id="rId28"/>
    <p:sldId id="284" r:id="rId29"/>
    <p:sldId id="303" r:id="rId30"/>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9C6CD94-9213-4A2F-9873-88FD0A3F322B}" type="datetimeFigureOut">
              <a:rPr kumimoji="1" lang="ja-JP" altLang="en-US" smtClean="0"/>
              <a:t>2022/6/27</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1035FDD0-6A09-4243-BC7F-C7C2A0476431}" type="slidenum">
              <a:rPr kumimoji="1" lang="ja-JP" altLang="en-US" smtClean="0"/>
              <a:t>‹#›</a:t>
            </a:fld>
            <a:endParaRPr kumimoji="1" lang="ja-JP" altLang="en-US"/>
          </a:p>
        </p:txBody>
      </p:sp>
    </p:spTree>
    <p:extLst>
      <p:ext uri="{BB962C8B-B14F-4D97-AF65-F5344CB8AC3E}">
        <p14:creationId xmlns:p14="http://schemas.microsoft.com/office/powerpoint/2010/main" val="764056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6</a:t>
            </a:fld>
            <a:endParaRPr kumimoji="1" lang="ja-JP" altLang="en-US"/>
          </a:p>
        </p:txBody>
      </p:sp>
    </p:spTree>
    <p:extLst>
      <p:ext uri="{BB962C8B-B14F-4D97-AF65-F5344CB8AC3E}">
        <p14:creationId xmlns:p14="http://schemas.microsoft.com/office/powerpoint/2010/main" val="21640692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16</a:t>
            </a:fld>
            <a:endParaRPr kumimoji="1" lang="ja-JP" altLang="en-US"/>
          </a:p>
        </p:txBody>
      </p:sp>
    </p:spTree>
    <p:extLst>
      <p:ext uri="{BB962C8B-B14F-4D97-AF65-F5344CB8AC3E}">
        <p14:creationId xmlns:p14="http://schemas.microsoft.com/office/powerpoint/2010/main" val="606443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17</a:t>
            </a:fld>
            <a:endParaRPr kumimoji="1" lang="ja-JP" altLang="en-US"/>
          </a:p>
        </p:txBody>
      </p:sp>
    </p:spTree>
    <p:extLst>
      <p:ext uri="{BB962C8B-B14F-4D97-AF65-F5344CB8AC3E}">
        <p14:creationId xmlns:p14="http://schemas.microsoft.com/office/powerpoint/2010/main" val="29972388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19</a:t>
            </a:fld>
            <a:endParaRPr kumimoji="1" lang="ja-JP" altLang="en-US"/>
          </a:p>
        </p:txBody>
      </p:sp>
    </p:spTree>
    <p:extLst>
      <p:ext uri="{BB962C8B-B14F-4D97-AF65-F5344CB8AC3E}">
        <p14:creationId xmlns:p14="http://schemas.microsoft.com/office/powerpoint/2010/main" val="1362414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20</a:t>
            </a:fld>
            <a:endParaRPr kumimoji="1" lang="ja-JP" altLang="en-US"/>
          </a:p>
        </p:txBody>
      </p:sp>
    </p:spTree>
    <p:extLst>
      <p:ext uri="{BB962C8B-B14F-4D97-AF65-F5344CB8AC3E}">
        <p14:creationId xmlns:p14="http://schemas.microsoft.com/office/powerpoint/2010/main" val="23784783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21</a:t>
            </a:fld>
            <a:endParaRPr kumimoji="1" lang="ja-JP" altLang="en-US"/>
          </a:p>
        </p:txBody>
      </p:sp>
    </p:spTree>
    <p:extLst>
      <p:ext uri="{BB962C8B-B14F-4D97-AF65-F5344CB8AC3E}">
        <p14:creationId xmlns:p14="http://schemas.microsoft.com/office/powerpoint/2010/main" val="4047450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22</a:t>
            </a:fld>
            <a:endParaRPr kumimoji="1" lang="ja-JP" altLang="en-US"/>
          </a:p>
        </p:txBody>
      </p:sp>
    </p:spTree>
    <p:extLst>
      <p:ext uri="{BB962C8B-B14F-4D97-AF65-F5344CB8AC3E}">
        <p14:creationId xmlns:p14="http://schemas.microsoft.com/office/powerpoint/2010/main" val="2256040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23</a:t>
            </a:fld>
            <a:endParaRPr kumimoji="1" lang="ja-JP" altLang="en-US"/>
          </a:p>
        </p:txBody>
      </p:sp>
    </p:spTree>
    <p:extLst>
      <p:ext uri="{BB962C8B-B14F-4D97-AF65-F5344CB8AC3E}">
        <p14:creationId xmlns:p14="http://schemas.microsoft.com/office/powerpoint/2010/main" val="3994196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24</a:t>
            </a:fld>
            <a:endParaRPr kumimoji="1" lang="ja-JP" altLang="en-US"/>
          </a:p>
        </p:txBody>
      </p:sp>
    </p:spTree>
    <p:extLst>
      <p:ext uri="{BB962C8B-B14F-4D97-AF65-F5344CB8AC3E}">
        <p14:creationId xmlns:p14="http://schemas.microsoft.com/office/powerpoint/2010/main" val="26096357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25</a:t>
            </a:fld>
            <a:endParaRPr kumimoji="1" lang="ja-JP" altLang="en-US"/>
          </a:p>
        </p:txBody>
      </p:sp>
    </p:spTree>
    <p:extLst>
      <p:ext uri="{BB962C8B-B14F-4D97-AF65-F5344CB8AC3E}">
        <p14:creationId xmlns:p14="http://schemas.microsoft.com/office/powerpoint/2010/main" val="3634643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26</a:t>
            </a:fld>
            <a:endParaRPr kumimoji="1" lang="ja-JP" altLang="en-US"/>
          </a:p>
        </p:txBody>
      </p:sp>
    </p:spTree>
    <p:extLst>
      <p:ext uri="{BB962C8B-B14F-4D97-AF65-F5344CB8AC3E}">
        <p14:creationId xmlns:p14="http://schemas.microsoft.com/office/powerpoint/2010/main" val="2869069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7</a:t>
            </a:fld>
            <a:endParaRPr kumimoji="1" lang="ja-JP" altLang="en-US"/>
          </a:p>
        </p:txBody>
      </p:sp>
    </p:spTree>
    <p:extLst>
      <p:ext uri="{BB962C8B-B14F-4D97-AF65-F5344CB8AC3E}">
        <p14:creationId xmlns:p14="http://schemas.microsoft.com/office/powerpoint/2010/main" val="5852018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28</a:t>
            </a:fld>
            <a:endParaRPr kumimoji="1" lang="ja-JP" altLang="en-US"/>
          </a:p>
        </p:txBody>
      </p:sp>
    </p:spTree>
    <p:extLst>
      <p:ext uri="{BB962C8B-B14F-4D97-AF65-F5344CB8AC3E}">
        <p14:creationId xmlns:p14="http://schemas.microsoft.com/office/powerpoint/2010/main" val="28991404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29</a:t>
            </a:fld>
            <a:endParaRPr kumimoji="1" lang="ja-JP" altLang="en-US"/>
          </a:p>
        </p:txBody>
      </p:sp>
    </p:spTree>
    <p:extLst>
      <p:ext uri="{BB962C8B-B14F-4D97-AF65-F5344CB8AC3E}">
        <p14:creationId xmlns:p14="http://schemas.microsoft.com/office/powerpoint/2010/main" val="2987306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8</a:t>
            </a:fld>
            <a:endParaRPr kumimoji="1" lang="ja-JP" altLang="en-US"/>
          </a:p>
        </p:txBody>
      </p:sp>
    </p:spTree>
    <p:extLst>
      <p:ext uri="{BB962C8B-B14F-4D97-AF65-F5344CB8AC3E}">
        <p14:creationId xmlns:p14="http://schemas.microsoft.com/office/powerpoint/2010/main" val="3802539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9</a:t>
            </a:fld>
            <a:endParaRPr kumimoji="1" lang="ja-JP" altLang="en-US"/>
          </a:p>
        </p:txBody>
      </p:sp>
    </p:spTree>
    <p:extLst>
      <p:ext uri="{BB962C8B-B14F-4D97-AF65-F5344CB8AC3E}">
        <p14:creationId xmlns:p14="http://schemas.microsoft.com/office/powerpoint/2010/main" val="2992152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10</a:t>
            </a:fld>
            <a:endParaRPr kumimoji="1" lang="ja-JP" altLang="en-US"/>
          </a:p>
        </p:txBody>
      </p:sp>
    </p:spTree>
    <p:extLst>
      <p:ext uri="{BB962C8B-B14F-4D97-AF65-F5344CB8AC3E}">
        <p14:creationId xmlns:p14="http://schemas.microsoft.com/office/powerpoint/2010/main" val="2016196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11</a:t>
            </a:fld>
            <a:endParaRPr kumimoji="1" lang="ja-JP" altLang="en-US"/>
          </a:p>
        </p:txBody>
      </p:sp>
    </p:spTree>
    <p:extLst>
      <p:ext uri="{BB962C8B-B14F-4D97-AF65-F5344CB8AC3E}">
        <p14:creationId xmlns:p14="http://schemas.microsoft.com/office/powerpoint/2010/main" val="3666647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12</a:t>
            </a:fld>
            <a:endParaRPr kumimoji="1" lang="ja-JP" altLang="en-US"/>
          </a:p>
        </p:txBody>
      </p:sp>
    </p:spTree>
    <p:extLst>
      <p:ext uri="{BB962C8B-B14F-4D97-AF65-F5344CB8AC3E}">
        <p14:creationId xmlns:p14="http://schemas.microsoft.com/office/powerpoint/2010/main" val="247106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14</a:t>
            </a:fld>
            <a:endParaRPr kumimoji="1" lang="ja-JP" altLang="en-US"/>
          </a:p>
        </p:txBody>
      </p:sp>
    </p:spTree>
    <p:extLst>
      <p:ext uri="{BB962C8B-B14F-4D97-AF65-F5344CB8AC3E}">
        <p14:creationId xmlns:p14="http://schemas.microsoft.com/office/powerpoint/2010/main" val="2928331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15</a:t>
            </a:fld>
            <a:endParaRPr kumimoji="1" lang="ja-JP" altLang="en-US"/>
          </a:p>
        </p:txBody>
      </p:sp>
    </p:spTree>
    <p:extLst>
      <p:ext uri="{BB962C8B-B14F-4D97-AF65-F5344CB8AC3E}">
        <p14:creationId xmlns:p14="http://schemas.microsoft.com/office/powerpoint/2010/main" val="3743584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4BA7A5A-1A33-4BDF-8B96-657E0DA51CDF}" type="datetime1">
              <a:rPr kumimoji="1" lang="ja-JP" altLang="en-US" smtClean="0"/>
              <a:t>2022/6/27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3048827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2C3CF48-942E-4799-92EE-83C45F271DD8}" type="datetime1">
              <a:rPr kumimoji="1" lang="ja-JP" altLang="en-US" smtClean="0"/>
              <a:t>2022/6/27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1823384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A944B46-8021-48E0-AD7D-75618DF12160}" type="datetime1">
              <a:rPr kumimoji="1" lang="ja-JP" altLang="en-US" smtClean="0"/>
              <a:t>2022/6/27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1838029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F0EDBC-1DC2-4108-A2F7-9983670E1994}" type="datetime1">
              <a:rPr kumimoji="1" lang="ja-JP" altLang="en-US" smtClean="0"/>
              <a:t>2022/6/27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2045943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B5D77FA-77B6-455E-B49C-76ADC5F89BC2}" type="datetime1">
              <a:rPr kumimoji="1" lang="ja-JP" altLang="en-US" smtClean="0"/>
              <a:t>2022/6/27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748170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4882561-23EC-470C-917F-8E780674E0C7}" type="datetime1">
              <a:rPr kumimoji="1" lang="ja-JP" altLang="en-US" smtClean="0"/>
              <a:t>2022/6/27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1764486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E23B5C-C2DD-4E45-A0E1-B10752961CA5}" type="datetime1">
              <a:rPr kumimoji="1" lang="ja-JP" altLang="en-US" smtClean="0"/>
              <a:t>2022/6/27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4107245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9C4F7E9-67AD-4B6B-9343-2945E36AB631}" type="datetime1">
              <a:rPr kumimoji="1" lang="ja-JP" altLang="en-US" smtClean="0"/>
              <a:t>2022/6/27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3620345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4B576A2-F974-4853-83A8-835EDE3D4FE7}" type="datetime1">
              <a:rPr kumimoji="1" lang="ja-JP" altLang="en-US" smtClean="0"/>
              <a:t>2022/6/27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1942424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0F82F4E-1832-409A-996D-C7D1DDC1339A}" type="datetime1">
              <a:rPr kumimoji="1" lang="ja-JP" altLang="en-US" smtClean="0"/>
              <a:t>2022/6/27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3380271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FE3F9A-8CA3-477B-8078-C4B00A2BBE48}" type="datetime1">
              <a:rPr kumimoji="1" lang="ja-JP" altLang="en-US" smtClean="0"/>
              <a:t>2022/6/27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166218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B4BA15-0C71-450F-9E5F-15B59B839D80}" type="datetime1">
              <a:rPr kumimoji="1" lang="ja-JP" altLang="en-US" smtClean="0"/>
              <a:t>2022/6/27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3975677352"/>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909481"/>
            <a:ext cx="9144000" cy="1600481"/>
          </a:xfrm>
        </p:spPr>
        <p:txBody>
          <a:bodyPr>
            <a:normAutofit/>
          </a:bodyPr>
          <a:lstStyle/>
          <a:p>
            <a:r>
              <a:rPr kumimoji="1" lang="ja-JP" altLang="en-US" sz="4800" dirty="0" smtClean="0"/>
              <a:t>令和</a:t>
            </a:r>
            <a:r>
              <a:rPr lang="ja-JP" altLang="en-US" sz="4800" dirty="0" smtClean="0"/>
              <a:t>４</a:t>
            </a:r>
            <a:r>
              <a:rPr kumimoji="1" lang="ja-JP" altLang="en-US" sz="4800" dirty="0" smtClean="0"/>
              <a:t>年度　</a:t>
            </a:r>
            <a:r>
              <a:rPr lang="ja-JP" altLang="en-US" sz="4800" dirty="0" smtClean="0"/>
              <a:t>介護</a:t>
            </a:r>
            <a:r>
              <a:rPr lang="ja-JP" altLang="en-US" sz="4800" dirty="0"/>
              <a:t>サービス</a:t>
            </a:r>
            <a:r>
              <a:rPr lang="ja-JP" altLang="en-US" sz="4800" dirty="0" smtClean="0"/>
              <a:t>事業者</a:t>
            </a:r>
            <a:r>
              <a:rPr lang="en-US" altLang="ja-JP" sz="4800" dirty="0" smtClean="0"/>
              <a:t/>
            </a:r>
            <a:br>
              <a:rPr lang="en-US" altLang="ja-JP" sz="4800" dirty="0" smtClean="0"/>
            </a:br>
            <a:r>
              <a:rPr lang="ja-JP" altLang="en-US" sz="4800" dirty="0"/>
              <a:t>集団</a:t>
            </a:r>
            <a:r>
              <a:rPr lang="ja-JP" altLang="en-US" sz="4800" dirty="0" smtClean="0"/>
              <a:t>指導説明資料</a:t>
            </a:r>
            <a:endParaRPr kumimoji="1" lang="ja-JP" altLang="en-US" sz="4800" dirty="0"/>
          </a:p>
        </p:txBody>
      </p:sp>
      <p:sp>
        <p:nvSpPr>
          <p:cNvPr id="3" name="サブタイトル 2"/>
          <p:cNvSpPr>
            <a:spLocks noGrp="1"/>
          </p:cNvSpPr>
          <p:nvPr>
            <p:ph type="subTitle" idx="1"/>
          </p:nvPr>
        </p:nvSpPr>
        <p:spPr/>
        <p:txBody>
          <a:bodyPr>
            <a:normAutofit fontScale="92500" lnSpcReduction="10000"/>
          </a:bodyPr>
          <a:lstStyle/>
          <a:p>
            <a:endParaRPr kumimoji="1" lang="en-US" altLang="ja-JP" dirty="0" smtClean="0"/>
          </a:p>
          <a:p>
            <a:r>
              <a:rPr lang="ja-JP" altLang="en-US" dirty="0" smtClean="0"/>
              <a:t>令和４年６月</a:t>
            </a:r>
            <a:endParaRPr lang="en-US" altLang="ja-JP" dirty="0" smtClean="0"/>
          </a:p>
          <a:p>
            <a:r>
              <a:rPr lang="ja-JP" altLang="en-US" dirty="0" smtClean="0"/>
              <a:t>加須市　福祉部</a:t>
            </a:r>
            <a:endParaRPr lang="en-US" altLang="ja-JP" dirty="0"/>
          </a:p>
          <a:p>
            <a:r>
              <a:rPr lang="ja-JP" altLang="en-US" dirty="0" smtClean="0"/>
              <a:t>地域福祉課　福祉監査担当</a:t>
            </a:r>
            <a:endParaRPr lang="en-US" altLang="ja-JP"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a:t>
            </a:fld>
            <a:endParaRPr kumimoji="1" lang="ja-JP" altLang="en-US"/>
          </a:p>
        </p:txBody>
      </p:sp>
    </p:spTree>
    <p:extLst>
      <p:ext uri="{BB962C8B-B14F-4D97-AF65-F5344CB8AC3E}">
        <p14:creationId xmlns:p14="http://schemas.microsoft.com/office/powerpoint/2010/main" val="1744920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kumimoji="1" lang="ja-JP" altLang="en-US" sz="2800" b="1" dirty="0" smtClean="0">
                <a:solidFill>
                  <a:schemeClr val="bg1"/>
                </a:solidFill>
              </a:rPr>
              <a:t>　加須市の指導監査方針等について⑥</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smtClean="0"/>
              <a:t>●監査の方針</a:t>
            </a:r>
            <a:endParaRPr kumimoji="1" lang="en-US" altLang="ja-JP" sz="2400" dirty="0" smtClean="0"/>
          </a:p>
          <a:p>
            <a:pPr marL="0" indent="0">
              <a:buNone/>
            </a:pPr>
            <a:r>
              <a:rPr lang="ja-JP" altLang="en-US" sz="2000" dirty="0" smtClean="0"/>
              <a:t>監査については、</a:t>
            </a:r>
            <a:endParaRPr lang="en-US" altLang="ja-JP" sz="2000" dirty="0" smtClean="0"/>
          </a:p>
          <a:p>
            <a:pPr marL="0" indent="0">
              <a:buNone/>
            </a:pPr>
            <a:r>
              <a:rPr lang="ja-JP" altLang="en-US" sz="2000" b="1" u="sng" dirty="0" smtClean="0"/>
              <a:t>「介護サービス事業者の事業に関する基準に従っていないと認められる場合又はその疑いがあると認められる場合」</a:t>
            </a:r>
            <a:endParaRPr lang="en-US" altLang="ja-JP" sz="2000" b="1" u="sng" dirty="0" smtClean="0"/>
          </a:p>
          <a:p>
            <a:pPr marL="0" indent="0">
              <a:buNone/>
            </a:pPr>
            <a:r>
              <a:rPr lang="ja-JP" altLang="en-US" sz="2000" b="1" u="sng" dirty="0" smtClean="0"/>
              <a:t>「介護報酬の請求について不正を行っていると認められる場合又はその疑いがあると認められる場合」</a:t>
            </a:r>
            <a:endParaRPr lang="en-US" altLang="ja-JP" sz="2000" b="1" u="sng" dirty="0" smtClean="0"/>
          </a:p>
          <a:p>
            <a:pPr marL="0" indent="0">
              <a:buNone/>
            </a:pPr>
            <a:r>
              <a:rPr lang="ja-JP" altLang="en-US" sz="2000" b="1" u="sng" dirty="0" smtClean="0"/>
              <a:t>「不正の手段による指定等を受けていると認められる場合又はその疑いがあると認められる場合」</a:t>
            </a:r>
            <a:endParaRPr lang="en-US" altLang="ja-JP" sz="2000" b="1" u="sng" dirty="0" smtClean="0"/>
          </a:p>
          <a:p>
            <a:pPr marL="0" indent="0">
              <a:buNone/>
            </a:pPr>
            <a:r>
              <a:rPr lang="ja-JP" altLang="en-US" sz="2000" b="1" u="sng" dirty="0" smtClean="0"/>
              <a:t>「市が高齢者虐待防止法に基づき虐待の認定を行った場合又はその疑いがあると認められる場合」</a:t>
            </a:r>
            <a:endParaRPr lang="en-US" altLang="ja-JP" sz="2000" b="1" u="sng" dirty="0" smtClean="0"/>
          </a:p>
          <a:p>
            <a:pPr marL="0" indent="0">
              <a:buNone/>
            </a:pPr>
            <a:r>
              <a:rPr lang="ja-JP" altLang="en-US" sz="2000" dirty="0" smtClean="0"/>
              <a:t>において、事実関係を的確に把握し、公正かつ適切な措置を採ること</a:t>
            </a:r>
            <a:r>
              <a:rPr lang="ja-JP" altLang="ja-JP" sz="2000" dirty="0" smtClean="0"/>
              <a:t>を</a:t>
            </a:r>
            <a:r>
              <a:rPr lang="ja-JP" altLang="ja-JP" sz="2000" dirty="0"/>
              <a:t>目的として</a:t>
            </a:r>
            <a:r>
              <a:rPr lang="ja-JP" altLang="ja-JP" sz="2000" dirty="0" smtClean="0"/>
              <a:t>実施</a:t>
            </a:r>
            <a:r>
              <a:rPr lang="ja-JP" altLang="en-US" sz="2000" dirty="0" smtClean="0"/>
              <a:t>します</a:t>
            </a:r>
            <a:r>
              <a:rPr lang="ja-JP" altLang="ja-JP" sz="2000" dirty="0" smtClean="0"/>
              <a:t>。</a:t>
            </a:r>
            <a:endParaRPr lang="en-US" altLang="ja-JP" sz="2000" dirty="0" smtClean="0"/>
          </a:p>
          <a:p>
            <a:pPr marL="0" indent="0">
              <a:buNone/>
            </a:pPr>
            <a:r>
              <a:rPr lang="en-US" altLang="ja-JP" sz="1400" dirty="0"/>
              <a:t>※</a:t>
            </a:r>
            <a:r>
              <a:rPr lang="ja-JP" altLang="en-US" sz="1400" dirty="0"/>
              <a:t>令和</a:t>
            </a:r>
            <a:r>
              <a:rPr lang="en-US" altLang="ja-JP" sz="1400" dirty="0"/>
              <a:t>4</a:t>
            </a:r>
            <a:r>
              <a:rPr lang="ja-JP" altLang="en-US" sz="1400" dirty="0"/>
              <a:t>年度から監査の方針</a:t>
            </a:r>
            <a:r>
              <a:rPr lang="ja-JP" altLang="en-US" sz="1400" dirty="0" smtClean="0"/>
              <a:t>が国の方針に基づき変更</a:t>
            </a:r>
            <a:r>
              <a:rPr lang="ja-JP" altLang="en-US" sz="1400" dirty="0"/>
              <a:t>となりました</a:t>
            </a:r>
            <a:r>
              <a:rPr lang="ja-JP" altLang="en-US" sz="1400" dirty="0" smtClean="0"/>
              <a:t>。</a:t>
            </a:r>
            <a:endParaRPr lang="ja-JP" altLang="ja-JP" sz="1400"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10</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令和４年度</a:t>
            </a:r>
            <a:r>
              <a:rPr lang="ja-JP" altLang="en-US" sz="1600" dirty="0"/>
              <a:t>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Tree>
    <p:extLst>
      <p:ext uri="{BB962C8B-B14F-4D97-AF65-F5344CB8AC3E}">
        <p14:creationId xmlns:p14="http://schemas.microsoft.com/office/powerpoint/2010/main" val="16566314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kumimoji="1" lang="ja-JP" altLang="en-US" sz="2800" b="1" dirty="0" smtClean="0">
                <a:solidFill>
                  <a:schemeClr val="bg1"/>
                </a:solidFill>
              </a:rPr>
              <a:t>　加須市の指導監査方針等について⑦</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fontScale="92500" lnSpcReduction="10000"/>
          </a:bodyPr>
          <a:lstStyle/>
          <a:p>
            <a:pPr marL="0" indent="0">
              <a:buNone/>
            </a:pPr>
            <a:r>
              <a:rPr lang="ja-JP" altLang="en-US" sz="2400" dirty="0" smtClean="0"/>
              <a:t>●監査の</a:t>
            </a:r>
            <a:r>
              <a:rPr lang="ja-JP" altLang="en-US" sz="2400" dirty="0"/>
              <a:t>流</a:t>
            </a:r>
            <a:r>
              <a:rPr lang="ja-JP" altLang="en-US" sz="2400" dirty="0" smtClean="0"/>
              <a:t>れ</a:t>
            </a:r>
            <a:endParaRPr lang="en-US" altLang="ja-JP" sz="2400" dirty="0" smtClean="0"/>
          </a:p>
          <a:p>
            <a:pPr marL="0" indent="0">
              <a:buNone/>
            </a:pPr>
            <a:r>
              <a:rPr lang="ja-JP" altLang="en-US" sz="2400" dirty="0"/>
              <a:t>①</a:t>
            </a:r>
            <a:r>
              <a:rPr lang="ja-JP" altLang="en-US" sz="2400" dirty="0" smtClean="0"/>
              <a:t>監査に当たると認められる（又はその疑いがある）事案発生</a:t>
            </a:r>
            <a:endParaRPr lang="en-US" altLang="ja-JP" sz="2400" dirty="0" smtClean="0"/>
          </a:p>
          <a:p>
            <a:pPr marL="0" indent="0">
              <a:buNone/>
            </a:pPr>
            <a:r>
              <a:rPr lang="ja-JP" altLang="en-US" sz="2400" dirty="0" smtClean="0"/>
              <a:t>↓</a:t>
            </a:r>
            <a:endParaRPr lang="en-US" altLang="ja-JP" sz="2400" dirty="0" smtClean="0"/>
          </a:p>
          <a:p>
            <a:pPr marL="0" indent="0">
              <a:buNone/>
            </a:pPr>
            <a:r>
              <a:rPr lang="ja-JP" altLang="en-US" sz="2400" dirty="0" smtClean="0"/>
              <a:t>②監査実施</a:t>
            </a:r>
            <a:endParaRPr lang="en-US" altLang="ja-JP" sz="2400" dirty="0" smtClean="0"/>
          </a:p>
          <a:p>
            <a:pPr marL="0" indent="0">
              <a:buNone/>
            </a:pPr>
            <a:r>
              <a:rPr lang="ja-JP" altLang="en-US" sz="1900" dirty="0" smtClean="0"/>
              <a:t>（原則実施通知を送付しますが、事案の緊急性・重大性を踏まえて送付しないで実施する場合があります。）</a:t>
            </a:r>
            <a:endParaRPr lang="en-US" altLang="ja-JP" sz="1900" dirty="0" smtClean="0"/>
          </a:p>
          <a:p>
            <a:pPr marL="0" indent="0">
              <a:buNone/>
            </a:pPr>
            <a:r>
              <a:rPr lang="ja-JP" altLang="en-US" sz="2400" dirty="0" smtClean="0"/>
              <a:t>↓</a:t>
            </a:r>
            <a:endParaRPr lang="en-US" altLang="ja-JP" sz="2400" dirty="0" smtClean="0"/>
          </a:p>
          <a:p>
            <a:pPr marL="0" indent="0">
              <a:buNone/>
            </a:pPr>
            <a:r>
              <a:rPr lang="ja-JP" altLang="en-US" sz="2400" dirty="0" smtClean="0"/>
              <a:t>③勧告</a:t>
            </a:r>
            <a:r>
              <a:rPr lang="ja-JP" altLang="en-US" sz="1900" dirty="0" smtClean="0"/>
              <a:t>（指定基準違反等又は人格尊重義務違反に当たるかどうかの判断）</a:t>
            </a:r>
            <a:endParaRPr lang="en-US" altLang="ja-JP" sz="1900" dirty="0" smtClean="0"/>
          </a:p>
          <a:p>
            <a:pPr marL="0" indent="0">
              <a:buNone/>
            </a:pPr>
            <a:r>
              <a:rPr lang="en-US" altLang="ja-JP" sz="2400" dirty="0" smtClean="0"/>
              <a:t>【</a:t>
            </a:r>
            <a:r>
              <a:rPr lang="ja-JP" altLang="en-US" sz="2400" dirty="0" smtClean="0"/>
              <a:t>当たらない場合</a:t>
            </a:r>
            <a:r>
              <a:rPr lang="en-US" altLang="ja-JP" sz="2400" dirty="0"/>
              <a:t>】</a:t>
            </a:r>
            <a:endParaRPr lang="en-US" altLang="ja-JP" sz="2400" dirty="0" smtClean="0"/>
          </a:p>
          <a:p>
            <a:pPr marL="0" indent="0">
              <a:buNone/>
            </a:pPr>
            <a:r>
              <a:rPr lang="ja-JP" altLang="en-US" sz="2400" dirty="0" smtClean="0"/>
              <a:t>運営指導と同様に監査結果を送付し、文書により改善報告を提出します。</a:t>
            </a:r>
            <a:endParaRPr lang="en-US" altLang="ja-JP" sz="2400" dirty="0" smtClean="0"/>
          </a:p>
          <a:p>
            <a:pPr marL="0" indent="0">
              <a:buNone/>
            </a:pPr>
            <a:r>
              <a:rPr lang="en-US" altLang="ja-JP" sz="2400" dirty="0"/>
              <a:t>【</a:t>
            </a:r>
            <a:r>
              <a:rPr lang="ja-JP" altLang="en-US" sz="2400" dirty="0" smtClean="0"/>
              <a:t>当たる場合</a:t>
            </a:r>
            <a:r>
              <a:rPr lang="en-US" altLang="ja-JP" sz="2400" dirty="0" smtClean="0"/>
              <a:t>】</a:t>
            </a:r>
          </a:p>
          <a:p>
            <a:pPr marL="0" indent="0">
              <a:buNone/>
            </a:pPr>
            <a:r>
              <a:rPr lang="ja-JP" altLang="en-US" sz="2400" dirty="0"/>
              <a:t>期限</a:t>
            </a:r>
            <a:r>
              <a:rPr lang="ja-JP" altLang="en-US" sz="2400" dirty="0" smtClean="0"/>
              <a:t>を定めて、文書による勧告を行い、速やかに基準等を遵守するよう求めます。事業者は期限までに文書により報告を行い、それに従わなかった場合はその旨を公表します。</a:t>
            </a:r>
            <a:endParaRPr lang="en-US" altLang="ja-JP" sz="2400"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11</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令和４年度</a:t>
            </a:r>
            <a:r>
              <a:rPr lang="ja-JP" altLang="en-US" sz="1600" dirty="0"/>
              <a:t>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Tree>
    <p:extLst>
      <p:ext uri="{BB962C8B-B14F-4D97-AF65-F5344CB8AC3E}">
        <p14:creationId xmlns:p14="http://schemas.microsoft.com/office/powerpoint/2010/main" val="800722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kumimoji="1" lang="ja-JP" altLang="en-US" sz="2800" b="1" dirty="0" smtClean="0">
                <a:solidFill>
                  <a:schemeClr val="bg1"/>
                </a:solidFill>
              </a:rPr>
              <a:t>　加須市の指導監査方針等について⑧</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fontScale="92500" lnSpcReduction="20000"/>
          </a:bodyPr>
          <a:lstStyle/>
          <a:p>
            <a:pPr marL="0" indent="0">
              <a:buNone/>
            </a:pPr>
            <a:r>
              <a:rPr lang="ja-JP" altLang="en-US" sz="2400" dirty="0" smtClean="0"/>
              <a:t>●監査の流れ（続き）</a:t>
            </a:r>
            <a:endParaRPr lang="en-US" altLang="ja-JP" sz="2400" dirty="0" smtClean="0"/>
          </a:p>
          <a:p>
            <a:pPr marL="0" indent="0">
              <a:buNone/>
            </a:pPr>
            <a:r>
              <a:rPr lang="ja-JP" altLang="en-US" sz="2400" dirty="0" smtClean="0"/>
              <a:t>↓</a:t>
            </a:r>
            <a:endParaRPr lang="en-US" altLang="ja-JP" sz="2400" dirty="0" smtClean="0"/>
          </a:p>
          <a:p>
            <a:pPr marL="0" indent="0">
              <a:buNone/>
            </a:pPr>
            <a:r>
              <a:rPr lang="ja-JP" altLang="en-US" sz="2400" dirty="0" smtClean="0"/>
              <a:t>④命令</a:t>
            </a:r>
            <a:endParaRPr lang="en-US" altLang="ja-JP" sz="2400" dirty="0" smtClean="0"/>
          </a:p>
          <a:p>
            <a:pPr marL="0" indent="0">
              <a:buNone/>
            </a:pPr>
            <a:r>
              <a:rPr lang="ja-JP" altLang="en-US" sz="2400" dirty="0" smtClean="0"/>
              <a:t>正当な理由なく勧告に従わなかった場合は、期限を定めて文書により勧告に係る措置を採るべきことを命令します。また、命令を行った旨を公示します。</a:t>
            </a:r>
            <a:endParaRPr lang="en-US" altLang="ja-JP" sz="2400" dirty="0" smtClean="0"/>
          </a:p>
          <a:p>
            <a:pPr marL="0" indent="0">
              <a:buNone/>
            </a:pPr>
            <a:endParaRPr lang="en-US" altLang="ja-JP" sz="2400" dirty="0" smtClean="0"/>
          </a:p>
          <a:p>
            <a:pPr marL="0" indent="0">
              <a:buNone/>
            </a:pPr>
            <a:r>
              <a:rPr lang="ja-JP" altLang="en-US" sz="2400" dirty="0" smtClean="0"/>
              <a:t>⑤指定の取消し等</a:t>
            </a:r>
            <a:endParaRPr lang="en-US" altLang="ja-JP" sz="2400" dirty="0" smtClean="0"/>
          </a:p>
          <a:p>
            <a:pPr marL="0" indent="0">
              <a:buNone/>
            </a:pPr>
            <a:r>
              <a:rPr lang="ja-JP" altLang="en-US" sz="2400" dirty="0" smtClean="0"/>
              <a:t>指定の取消し等の要件に当てはまる場合は、指定の取消し又は期間を定めて指定の全部若しくは一部の効力の停止を</a:t>
            </a:r>
            <a:r>
              <a:rPr lang="ja-JP" altLang="en-US" sz="2400" dirty="0"/>
              <a:t>行います。指定の取消し等をした場合はその旨を公示します</a:t>
            </a:r>
            <a:r>
              <a:rPr lang="ja-JP" altLang="en-US" sz="2400" dirty="0" smtClean="0"/>
              <a:t>。</a:t>
            </a:r>
            <a:endParaRPr lang="en-US" altLang="ja-JP" sz="2400" dirty="0" smtClean="0"/>
          </a:p>
          <a:p>
            <a:pPr marL="0" indent="0">
              <a:buNone/>
            </a:pPr>
            <a:r>
              <a:rPr lang="en-US" altLang="ja-JP" sz="1800" dirty="0" smtClean="0"/>
              <a:t>※</a:t>
            </a:r>
            <a:r>
              <a:rPr lang="ja-JP" altLang="en-US" sz="1800" dirty="0" smtClean="0"/>
              <a:t>命令、指定の取消し等の処分を行う場合は、</a:t>
            </a:r>
            <a:r>
              <a:rPr lang="ja-JP" altLang="en-US" sz="1800" dirty="0"/>
              <a:t>処分</a:t>
            </a:r>
            <a:r>
              <a:rPr lang="ja-JP" altLang="en-US" sz="1800" dirty="0" smtClean="0"/>
              <a:t>予定者に対して行政手続法による聴聞又は弁明の機会の付与が行われます。</a:t>
            </a:r>
            <a:endParaRPr lang="en-US" altLang="ja-JP" sz="1800" dirty="0" smtClean="0"/>
          </a:p>
          <a:p>
            <a:pPr marL="0" indent="0">
              <a:buNone/>
            </a:pPr>
            <a:r>
              <a:rPr lang="en-US" altLang="ja-JP" sz="1900" dirty="0" smtClean="0"/>
              <a:t>※</a:t>
            </a:r>
            <a:r>
              <a:rPr lang="ja-JP" altLang="en-US" sz="1900" dirty="0" smtClean="0"/>
              <a:t>また、命令指定の取消し等の処分を行った場合において、介護報酬の不正請求を受けていた場合は、介護報酬の額の返還のほか、その額に</a:t>
            </a:r>
            <a:r>
              <a:rPr lang="en-US" altLang="ja-JP" sz="1900" dirty="0" smtClean="0"/>
              <a:t>100</a:t>
            </a:r>
            <a:r>
              <a:rPr lang="ja-JP" altLang="en-US" sz="1900" dirty="0" smtClean="0"/>
              <a:t>分の</a:t>
            </a:r>
            <a:r>
              <a:rPr lang="en-US" altLang="ja-JP" sz="1900" dirty="0" smtClean="0"/>
              <a:t>40</a:t>
            </a:r>
            <a:r>
              <a:rPr lang="ja-JP" altLang="en-US" sz="1900" dirty="0" smtClean="0"/>
              <a:t>を乗じた額の支払いを指示します。</a:t>
            </a:r>
            <a:endParaRPr lang="en-US" altLang="ja-JP" sz="1900" dirty="0"/>
          </a:p>
          <a:p>
            <a:pPr marL="0" indent="0">
              <a:buNone/>
            </a:pPr>
            <a:endParaRPr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12</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令和４年度</a:t>
            </a:r>
            <a:r>
              <a:rPr lang="ja-JP" altLang="en-US" sz="1600" dirty="0"/>
              <a:t>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Tree>
    <p:extLst>
      <p:ext uri="{BB962C8B-B14F-4D97-AF65-F5344CB8AC3E}">
        <p14:creationId xmlns:p14="http://schemas.microsoft.com/office/powerpoint/2010/main" val="2559534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5991225"/>
          </a:xfrm>
        </p:spPr>
        <p:txBody>
          <a:bodyPr/>
          <a:lstStyle/>
          <a:p>
            <a:pPr algn="ctr"/>
            <a:r>
              <a:rPr lang="ja-JP" altLang="en-US" dirty="0" smtClean="0"/>
              <a:t>令和４年度における重点指導事項</a:t>
            </a:r>
            <a:endParaRPr kumimoji="1" lang="ja-JP" altLang="en-US"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13</a:t>
            </a:fld>
            <a:endParaRPr kumimoji="1" lang="ja-JP" altLang="en-US"/>
          </a:p>
        </p:txBody>
      </p:sp>
    </p:spTree>
    <p:extLst>
      <p:ext uri="{BB962C8B-B14F-4D97-AF65-F5344CB8AC3E}">
        <p14:creationId xmlns:p14="http://schemas.microsoft.com/office/powerpoint/2010/main" val="846083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lang="ja-JP" altLang="en-US" sz="2800" b="1" dirty="0" smtClean="0">
                <a:solidFill>
                  <a:schemeClr val="bg1"/>
                </a:solidFill>
              </a:rPr>
              <a:t>　令和４年度における重点指導事項①</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smtClean="0"/>
              <a:t>実施計画の基本方針及びこれまでに事業所に対して行った指導監査等における指摘事項の内容、制度改正などの背景を踏まえ、令和４年度は次の事項を重点指導事項とします。</a:t>
            </a:r>
            <a:endParaRPr lang="en-US" altLang="ja-JP" sz="2400" dirty="0" smtClean="0"/>
          </a:p>
          <a:p>
            <a:pPr marL="0" indent="0">
              <a:buNone/>
            </a:pPr>
            <a:r>
              <a:rPr lang="en-US" altLang="ja-JP" sz="1800" dirty="0" smtClean="0"/>
              <a:t>※</a:t>
            </a:r>
            <a:r>
              <a:rPr lang="ja-JP" altLang="en-US" sz="1800" dirty="0" smtClean="0"/>
              <a:t>市が所管（指定）するすべての施設における重点指導事項であるため、その内の介護サービス事業所に当てはまる事項を運営指導で確認します。</a:t>
            </a:r>
            <a:endParaRPr lang="en-US" altLang="ja-JP" sz="1800" dirty="0"/>
          </a:p>
          <a:p>
            <a:pPr marL="0" indent="0">
              <a:buNone/>
            </a:pPr>
            <a:r>
              <a:rPr lang="ja-JP" altLang="en-US" sz="2400" dirty="0" smtClean="0"/>
              <a:t>　①　虐待等防止対策</a:t>
            </a:r>
            <a:endParaRPr lang="en-US" altLang="ja-JP" sz="2400" dirty="0" smtClean="0"/>
          </a:p>
          <a:p>
            <a:pPr marL="0" indent="0">
              <a:buNone/>
            </a:pPr>
            <a:r>
              <a:rPr lang="ja-JP" altLang="en-US" sz="2400" dirty="0"/>
              <a:t>　</a:t>
            </a:r>
            <a:r>
              <a:rPr lang="ja-JP" altLang="en-US" sz="2400" dirty="0" smtClean="0"/>
              <a:t>②　事故防止及び水防法等に基づく非常災害対策</a:t>
            </a:r>
            <a:endParaRPr lang="en-US" altLang="ja-JP" sz="2400" dirty="0" smtClean="0"/>
          </a:p>
          <a:p>
            <a:pPr marL="0" indent="0">
              <a:buNone/>
            </a:pPr>
            <a:r>
              <a:rPr lang="ja-JP" altLang="en-US" sz="2400" dirty="0"/>
              <a:t>　</a:t>
            </a:r>
            <a:r>
              <a:rPr lang="ja-JP" altLang="en-US" sz="2400" dirty="0" smtClean="0"/>
              <a:t>③　職員の働きやすい職場環境づくり</a:t>
            </a:r>
            <a:endParaRPr lang="en-US" altLang="ja-JP" sz="2400" dirty="0" smtClean="0"/>
          </a:p>
          <a:p>
            <a:pPr marL="0" indent="0">
              <a:buNone/>
            </a:pPr>
            <a:r>
              <a:rPr lang="ja-JP" altLang="en-US" sz="2400" dirty="0"/>
              <a:t>　</a:t>
            </a:r>
            <a:r>
              <a:rPr lang="ja-JP" altLang="en-US" sz="2400" dirty="0" smtClean="0"/>
              <a:t>④　施設の衛生・安全管理</a:t>
            </a:r>
            <a:endParaRPr lang="en-US" altLang="ja-JP" sz="2400" dirty="0" smtClean="0"/>
          </a:p>
          <a:p>
            <a:pPr marL="0" indent="0">
              <a:buNone/>
            </a:pPr>
            <a:r>
              <a:rPr lang="ja-JP" altLang="en-US" sz="2400" dirty="0"/>
              <a:t>　</a:t>
            </a:r>
            <a:r>
              <a:rPr lang="ja-JP" altLang="en-US" sz="2400" dirty="0" smtClean="0"/>
              <a:t>⑤　運営規程等の整備</a:t>
            </a:r>
            <a:endParaRPr lang="en-US" altLang="ja-JP" sz="2400" dirty="0" smtClean="0"/>
          </a:p>
          <a:p>
            <a:pPr marL="0" indent="0">
              <a:buNone/>
            </a:pPr>
            <a:r>
              <a:rPr lang="ja-JP" altLang="en-US" sz="2400" dirty="0"/>
              <a:t>　</a:t>
            </a:r>
            <a:r>
              <a:rPr lang="ja-JP" altLang="en-US" sz="2400" dirty="0" smtClean="0"/>
              <a:t>⑥　適正な介護報酬の請求</a:t>
            </a:r>
            <a:endParaRPr lang="en-US" altLang="ja-JP" sz="2400" dirty="0" smtClean="0"/>
          </a:p>
          <a:p>
            <a:pPr marL="0" indent="0">
              <a:buNone/>
            </a:pPr>
            <a:endParaRPr kumimoji="1"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14</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令和４年度</a:t>
            </a:r>
            <a:r>
              <a:rPr lang="ja-JP" altLang="en-US" sz="1600" dirty="0"/>
              <a:t>社会福祉法人・社会福祉施設等指導監査等実施</a:t>
            </a:r>
            <a:r>
              <a:rPr lang="ja-JP" altLang="en-US" sz="1600" dirty="0" smtClean="0"/>
              <a:t>計画</a:t>
            </a:r>
            <a:endParaRPr lang="en-US" altLang="ja-JP" sz="1600" dirty="0" smtClean="0"/>
          </a:p>
        </p:txBody>
      </p:sp>
    </p:spTree>
    <p:extLst>
      <p:ext uri="{BB962C8B-B14F-4D97-AF65-F5344CB8AC3E}">
        <p14:creationId xmlns:p14="http://schemas.microsoft.com/office/powerpoint/2010/main" val="3254289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lang="ja-JP" altLang="en-US" sz="2800" b="1" dirty="0" smtClean="0">
                <a:solidFill>
                  <a:schemeClr val="bg1"/>
                </a:solidFill>
              </a:rPr>
              <a:t>　令和４年度における重点指導事項②</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u="sng" dirty="0" smtClean="0"/>
              <a:t>①　虐待等防止対策</a:t>
            </a:r>
            <a:r>
              <a:rPr lang="ja-JP" altLang="en-US" sz="1200" dirty="0" smtClean="0"/>
              <a:t>　</a:t>
            </a:r>
            <a:r>
              <a:rPr lang="en-US" altLang="ja-JP" sz="1200" dirty="0" smtClean="0"/>
              <a:t>※</a:t>
            </a:r>
            <a:r>
              <a:rPr lang="ja-JP" altLang="en-US" sz="1200" dirty="0" smtClean="0"/>
              <a:t>介護サービス事業所においては令和</a:t>
            </a:r>
            <a:r>
              <a:rPr lang="en-US" altLang="ja-JP" sz="1200" dirty="0" smtClean="0"/>
              <a:t>6</a:t>
            </a:r>
            <a:r>
              <a:rPr lang="ja-JP" altLang="en-US" sz="1200" dirty="0" smtClean="0"/>
              <a:t>年</a:t>
            </a:r>
            <a:r>
              <a:rPr lang="en-US" altLang="ja-JP" sz="1200" dirty="0" smtClean="0"/>
              <a:t>3</a:t>
            </a:r>
            <a:r>
              <a:rPr lang="ja-JP" altLang="en-US" sz="1200" dirty="0" smtClean="0"/>
              <a:t>月</a:t>
            </a:r>
            <a:r>
              <a:rPr lang="en-US" altLang="ja-JP" sz="1200" dirty="0" smtClean="0"/>
              <a:t>31</a:t>
            </a:r>
            <a:r>
              <a:rPr lang="ja-JP" altLang="en-US" sz="1200" dirty="0" smtClean="0"/>
              <a:t>日まで経過措置のため、現状の取り組みを確認します。</a:t>
            </a:r>
            <a:endParaRPr lang="en-US" altLang="ja-JP" sz="1200" dirty="0" smtClean="0"/>
          </a:p>
          <a:p>
            <a:pPr marL="0" indent="0">
              <a:buNone/>
            </a:pPr>
            <a:r>
              <a:rPr lang="ja-JP" altLang="ja-JP" sz="2000" dirty="0" smtClean="0"/>
              <a:t>虐待</a:t>
            </a:r>
            <a:r>
              <a:rPr lang="ja-JP" altLang="ja-JP" sz="2000" dirty="0"/>
              <a:t>を未然に防止するための取り組みや事案発生時における対応方法、再発防止対策等の措置が検討され、法令や施設の方針に基づき利用者の最善の利益を考慮した適切な支援やサービス等の提供が行われて</a:t>
            </a:r>
            <a:r>
              <a:rPr lang="ja-JP" altLang="ja-JP" sz="2000" dirty="0" smtClean="0"/>
              <a:t>いる</a:t>
            </a:r>
            <a:r>
              <a:rPr lang="ja-JP" altLang="en-US" sz="2000" dirty="0" smtClean="0"/>
              <a:t>か確認します。</a:t>
            </a:r>
            <a:endParaRPr lang="en-US" altLang="ja-JP" sz="2000" dirty="0" smtClean="0"/>
          </a:p>
          <a:p>
            <a:pPr marL="0" indent="0">
              <a:buNone/>
            </a:pPr>
            <a:r>
              <a:rPr lang="ja-JP" altLang="ja-JP" sz="2000" dirty="0" smtClean="0"/>
              <a:t>また</a:t>
            </a:r>
            <a:r>
              <a:rPr lang="ja-JP" altLang="ja-JP" sz="2000" dirty="0"/>
              <a:t>、そのための体制を整備</a:t>
            </a:r>
            <a:r>
              <a:rPr lang="ja-JP" altLang="ja-JP" sz="2000" dirty="0" smtClean="0"/>
              <a:t>して</a:t>
            </a:r>
            <a:r>
              <a:rPr lang="ja-JP" altLang="en-US" sz="2000" dirty="0" smtClean="0"/>
              <a:t>いるか確認します。</a:t>
            </a:r>
            <a:endParaRPr lang="en-US" altLang="ja-JP" sz="2000" dirty="0" smtClean="0"/>
          </a:p>
          <a:p>
            <a:pPr marL="0" indent="0">
              <a:buNone/>
            </a:pPr>
            <a:r>
              <a:rPr lang="ja-JP" altLang="en-US" sz="2400" u="sng" dirty="0" smtClean="0"/>
              <a:t>②　事故防止及び水防法等に基づく非常災害対策</a:t>
            </a:r>
            <a:endParaRPr lang="en-US" altLang="ja-JP" sz="1200" dirty="0" smtClean="0"/>
          </a:p>
          <a:p>
            <a:pPr marL="0" indent="0">
              <a:buNone/>
            </a:pPr>
            <a:r>
              <a:rPr lang="ja-JP" altLang="ja-JP" sz="2000" dirty="0"/>
              <a:t>事故防止のための取り組みや事故発生時の対応マニュアル等の整備、再発防止策などの措置が検討、実施されて</a:t>
            </a:r>
            <a:r>
              <a:rPr lang="ja-JP" altLang="ja-JP" sz="2000" dirty="0" smtClean="0"/>
              <a:t>いる</a:t>
            </a:r>
            <a:r>
              <a:rPr lang="ja-JP" altLang="en-US" sz="2000" dirty="0" smtClean="0"/>
              <a:t>か確認します。</a:t>
            </a:r>
            <a:endParaRPr lang="ja-JP" altLang="ja-JP" sz="2000" dirty="0"/>
          </a:p>
          <a:p>
            <a:pPr marL="0" indent="0">
              <a:buNone/>
            </a:pPr>
            <a:r>
              <a:rPr lang="ja-JP" altLang="ja-JP" sz="2000" dirty="0"/>
              <a:t>また、台風等による風水害発生時等に利用者の円滑かつ迅速な避難体制の強化を図るため、要配慮（災害時要援護）者利用施設における避難確保計画（又は非常災害対策計画）の作成や避難訓練等の実施が行われるなど、非常災害に備えた対策に万全を期して</a:t>
            </a:r>
            <a:r>
              <a:rPr lang="ja-JP" altLang="ja-JP" sz="2000" dirty="0" smtClean="0"/>
              <a:t>いる</a:t>
            </a:r>
            <a:r>
              <a:rPr lang="ja-JP" altLang="en-US" sz="2000" dirty="0" smtClean="0"/>
              <a:t>か確認します。</a:t>
            </a:r>
            <a:endParaRPr lang="en-US" altLang="ja-JP" sz="2000" dirty="0" smtClean="0"/>
          </a:p>
          <a:p>
            <a:pPr marL="0" indent="0">
              <a:buNone/>
            </a:pPr>
            <a:r>
              <a:rPr lang="en-US" altLang="ja-JP" sz="1600" dirty="0"/>
              <a:t>※</a:t>
            </a:r>
            <a:r>
              <a:rPr lang="ja-JP" altLang="en-US" sz="1600" dirty="0" smtClean="0"/>
              <a:t>加須市地域防災計画に要配慮</a:t>
            </a:r>
            <a:r>
              <a:rPr lang="en-US" altLang="ja-JP" sz="1600" dirty="0" smtClean="0"/>
              <a:t>〈</a:t>
            </a:r>
            <a:r>
              <a:rPr lang="ja-JP" altLang="en-US" sz="1600" dirty="0" smtClean="0"/>
              <a:t>災害時要援護</a:t>
            </a:r>
            <a:r>
              <a:rPr lang="en-US" altLang="ja-JP" sz="1600" dirty="0" smtClean="0"/>
              <a:t>〉</a:t>
            </a:r>
            <a:r>
              <a:rPr lang="ja-JP" altLang="en-US" sz="1600" dirty="0" smtClean="0"/>
              <a:t>者利用施設として定められている事業所が対象です。</a:t>
            </a:r>
            <a:endParaRPr lang="en-US" altLang="ja-JP" sz="1600" dirty="0" smtClean="0"/>
          </a:p>
          <a:p>
            <a:pPr marL="0" indent="0">
              <a:buNone/>
            </a:pPr>
            <a:endParaRPr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15</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令和４年度</a:t>
            </a:r>
            <a:r>
              <a:rPr lang="ja-JP" altLang="en-US" sz="1600" dirty="0"/>
              <a:t>社会福祉法人・社会福祉施設等指導監査等実施</a:t>
            </a:r>
            <a:r>
              <a:rPr lang="ja-JP" altLang="en-US" sz="1600" dirty="0" smtClean="0"/>
              <a:t>計画</a:t>
            </a:r>
            <a:endParaRPr lang="en-US" altLang="ja-JP" sz="1600" dirty="0" smtClean="0"/>
          </a:p>
        </p:txBody>
      </p:sp>
    </p:spTree>
    <p:extLst>
      <p:ext uri="{BB962C8B-B14F-4D97-AF65-F5344CB8AC3E}">
        <p14:creationId xmlns:p14="http://schemas.microsoft.com/office/powerpoint/2010/main" val="3097118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lang="ja-JP" altLang="en-US" sz="2800" b="1" dirty="0" smtClean="0">
                <a:solidFill>
                  <a:schemeClr val="bg1"/>
                </a:solidFill>
              </a:rPr>
              <a:t>　令和４年度における重点指導事項③</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u="sng" dirty="0"/>
              <a:t>③　職員の働きやすい職場環境づくり</a:t>
            </a:r>
            <a:endParaRPr lang="en-US" altLang="ja-JP" sz="2400" u="sng" dirty="0"/>
          </a:p>
          <a:p>
            <a:pPr marL="0" indent="0">
              <a:buNone/>
            </a:pPr>
            <a:r>
              <a:rPr lang="ja-JP" altLang="ja-JP" sz="2000" dirty="0"/>
              <a:t>安定したサービスの提供及びサービスの質の確保につながる職員の労働環境について、労働基準監督署への届出や許可等の必要な手続きが適正に行われ、かつ適正な労務管理が行われているとともに、働きやすい職場環境づくりに努めて</a:t>
            </a:r>
            <a:r>
              <a:rPr lang="ja-JP" altLang="ja-JP" sz="2000" dirty="0" smtClean="0"/>
              <a:t>いる</a:t>
            </a:r>
            <a:r>
              <a:rPr lang="ja-JP" altLang="en-US" sz="2000" dirty="0" smtClean="0"/>
              <a:t>か確認します。</a:t>
            </a:r>
            <a:endParaRPr lang="en-US" altLang="ja-JP" sz="2000" dirty="0" smtClean="0"/>
          </a:p>
          <a:p>
            <a:pPr marL="0" indent="0">
              <a:buNone/>
            </a:pPr>
            <a:endParaRPr lang="ja-JP" altLang="ja-JP" sz="2000" dirty="0"/>
          </a:p>
          <a:p>
            <a:pPr marL="0" indent="0">
              <a:buNone/>
            </a:pPr>
            <a:r>
              <a:rPr lang="ja-JP" altLang="en-US" sz="2400" u="sng" dirty="0" smtClean="0"/>
              <a:t>④</a:t>
            </a:r>
            <a:r>
              <a:rPr lang="ja-JP" altLang="en-US" sz="2400" u="sng" dirty="0"/>
              <a:t>　施設の衛生・安全</a:t>
            </a:r>
            <a:r>
              <a:rPr lang="ja-JP" altLang="en-US" sz="2400" u="sng" dirty="0" smtClean="0"/>
              <a:t>管理</a:t>
            </a:r>
            <a:endParaRPr lang="en-US" altLang="ja-JP" sz="2400" u="sng" dirty="0" smtClean="0"/>
          </a:p>
          <a:p>
            <a:pPr marL="0" indent="0">
              <a:buNone/>
            </a:pPr>
            <a:r>
              <a:rPr lang="ja-JP" altLang="ja-JP" sz="2000" dirty="0"/>
              <a:t>施設全体の衛生管理、温度・湿度・採光・換気・音など適切な環境の保持に努め、新型コロナウイルス等感染症対策においても適切に実施されて</a:t>
            </a:r>
            <a:r>
              <a:rPr lang="ja-JP" altLang="ja-JP" sz="2000" dirty="0" smtClean="0"/>
              <a:t>いる</a:t>
            </a:r>
            <a:r>
              <a:rPr lang="ja-JP" altLang="en-US" sz="2000" dirty="0" smtClean="0"/>
              <a:t>か確認します。</a:t>
            </a:r>
            <a:endParaRPr lang="en-US" altLang="ja-JP" sz="2000" dirty="0" smtClean="0"/>
          </a:p>
          <a:p>
            <a:pPr marL="0" indent="0">
              <a:buNone/>
            </a:pPr>
            <a:r>
              <a:rPr lang="ja-JP" altLang="ja-JP" sz="2000" dirty="0" smtClean="0"/>
              <a:t>また</a:t>
            </a:r>
            <a:r>
              <a:rPr lang="ja-JP" altLang="ja-JP" sz="2000" dirty="0"/>
              <a:t>、法令に基づく安全設備の整備等、安全対策が適切に図られて</a:t>
            </a:r>
            <a:r>
              <a:rPr lang="ja-JP" altLang="ja-JP" sz="2000" dirty="0" smtClean="0"/>
              <a:t>いる</a:t>
            </a:r>
            <a:r>
              <a:rPr lang="ja-JP" altLang="en-US" sz="2000" dirty="0" smtClean="0"/>
              <a:t>か確認します。</a:t>
            </a:r>
            <a:endParaRPr lang="ja-JP" altLang="ja-JP" sz="2000" dirty="0"/>
          </a:p>
          <a:p>
            <a:pPr marL="0" indent="0">
              <a:buNone/>
            </a:pPr>
            <a:endParaRPr lang="en-US" altLang="ja-JP" sz="2400" dirty="0" smtClean="0"/>
          </a:p>
          <a:p>
            <a:pPr marL="0" indent="0">
              <a:buNone/>
            </a:pPr>
            <a:endParaRPr lang="en-US" altLang="ja-JP" sz="2400"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16</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令和４年度</a:t>
            </a:r>
            <a:r>
              <a:rPr lang="ja-JP" altLang="en-US" sz="1600" dirty="0"/>
              <a:t>社会福祉法人・社会福祉施設等指導監査等実施</a:t>
            </a:r>
            <a:r>
              <a:rPr lang="ja-JP" altLang="en-US" sz="1600" dirty="0" smtClean="0"/>
              <a:t>計画</a:t>
            </a:r>
            <a:endParaRPr lang="en-US" altLang="ja-JP" sz="1600" dirty="0" smtClean="0"/>
          </a:p>
        </p:txBody>
      </p:sp>
    </p:spTree>
    <p:extLst>
      <p:ext uri="{BB962C8B-B14F-4D97-AF65-F5344CB8AC3E}">
        <p14:creationId xmlns:p14="http://schemas.microsoft.com/office/powerpoint/2010/main" val="23386659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lang="ja-JP" altLang="en-US" sz="2800" b="1" dirty="0" smtClean="0">
                <a:solidFill>
                  <a:schemeClr val="bg1"/>
                </a:solidFill>
              </a:rPr>
              <a:t>　令和４年度における重点指導事項④</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u="sng" dirty="0"/>
              <a:t>⑤　運営規程等の整備</a:t>
            </a:r>
            <a:endParaRPr lang="en-US" altLang="ja-JP" sz="2400" u="sng" dirty="0"/>
          </a:p>
          <a:p>
            <a:pPr marL="0" indent="0">
              <a:buNone/>
            </a:pPr>
            <a:r>
              <a:rPr lang="ja-JP" altLang="ja-JP" sz="2000" dirty="0"/>
              <a:t>法令等で定める事項が記載された運営規程及び重要事項説明書が作成されて</a:t>
            </a:r>
            <a:r>
              <a:rPr lang="ja-JP" altLang="ja-JP" sz="2000" dirty="0" smtClean="0"/>
              <a:t>いる</a:t>
            </a:r>
            <a:r>
              <a:rPr lang="ja-JP" altLang="en-US" sz="2000" dirty="0" smtClean="0"/>
              <a:t>か確認します。また、それぞれの整合が取れているかどうか確認します。</a:t>
            </a:r>
            <a:endParaRPr lang="en-US" altLang="ja-JP" sz="2000" dirty="0" smtClean="0"/>
          </a:p>
          <a:p>
            <a:pPr marL="0" indent="0">
              <a:buNone/>
            </a:pPr>
            <a:endParaRPr lang="en-US" altLang="ja-JP" sz="2000" dirty="0" smtClean="0"/>
          </a:p>
          <a:p>
            <a:pPr marL="0" indent="0">
              <a:buNone/>
            </a:pPr>
            <a:r>
              <a:rPr lang="ja-JP" altLang="en-US" sz="2400" u="sng" dirty="0" smtClean="0"/>
              <a:t>⑥</a:t>
            </a:r>
            <a:r>
              <a:rPr lang="ja-JP" altLang="en-US" sz="2400" u="sng" dirty="0"/>
              <a:t>　適正な介護報酬の</a:t>
            </a:r>
            <a:r>
              <a:rPr lang="ja-JP" altLang="en-US" sz="2400" u="sng" dirty="0" smtClean="0"/>
              <a:t>請求</a:t>
            </a:r>
            <a:endParaRPr lang="en-US" altLang="ja-JP" sz="2400" u="sng" dirty="0" smtClean="0"/>
          </a:p>
          <a:p>
            <a:pPr marL="0" indent="0">
              <a:buNone/>
            </a:pPr>
            <a:r>
              <a:rPr lang="ja-JP" altLang="ja-JP" sz="2000" dirty="0"/>
              <a:t>人員、設備及び運営に関する基準が遵守され、適正な介護報酬の請求事務が行われて</a:t>
            </a:r>
            <a:r>
              <a:rPr lang="ja-JP" altLang="ja-JP" sz="2000" dirty="0" smtClean="0"/>
              <a:t>いる</a:t>
            </a:r>
            <a:r>
              <a:rPr lang="ja-JP" altLang="en-US" sz="2000" dirty="0" smtClean="0"/>
              <a:t>か確認します。</a:t>
            </a:r>
            <a:endParaRPr lang="ja-JP" altLang="ja-JP" sz="2000"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17</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令和４年度</a:t>
            </a:r>
            <a:r>
              <a:rPr lang="ja-JP" altLang="en-US" sz="1600" dirty="0"/>
              <a:t>社会福祉法人・社会福祉施設等指導監査等実施</a:t>
            </a:r>
            <a:r>
              <a:rPr lang="ja-JP" altLang="en-US" sz="1600" dirty="0" smtClean="0"/>
              <a:t>計画</a:t>
            </a:r>
            <a:endParaRPr lang="en-US" altLang="ja-JP" sz="1600" dirty="0" smtClean="0"/>
          </a:p>
        </p:txBody>
      </p:sp>
    </p:spTree>
    <p:extLst>
      <p:ext uri="{BB962C8B-B14F-4D97-AF65-F5344CB8AC3E}">
        <p14:creationId xmlns:p14="http://schemas.microsoft.com/office/powerpoint/2010/main" val="1855145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5991225"/>
          </a:xfrm>
        </p:spPr>
        <p:txBody>
          <a:bodyPr/>
          <a:lstStyle/>
          <a:p>
            <a:pPr algn="ctr"/>
            <a:r>
              <a:rPr lang="ja-JP" altLang="en-US" dirty="0" smtClean="0"/>
              <a:t>令和３年度実地指導における</a:t>
            </a:r>
            <a:r>
              <a:rPr lang="en-US" altLang="ja-JP" dirty="0" smtClean="0"/>
              <a:t/>
            </a:r>
            <a:br>
              <a:rPr lang="en-US" altLang="ja-JP" dirty="0" smtClean="0"/>
            </a:br>
            <a:r>
              <a:rPr lang="ja-JP" altLang="en-US" dirty="0" smtClean="0"/>
              <a:t>主な指導・注意事項</a:t>
            </a:r>
            <a:endParaRPr kumimoji="1" lang="ja-JP" altLang="en-US"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18</a:t>
            </a:fld>
            <a:endParaRPr kumimoji="1" lang="ja-JP" altLang="en-US"/>
          </a:p>
        </p:txBody>
      </p:sp>
    </p:spTree>
    <p:extLst>
      <p:ext uri="{BB962C8B-B14F-4D97-AF65-F5344CB8AC3E}">
        <p14:creationId xmlns:p14="http://schemas.microsoft.com/office/powerpoint/2010/main" val="5012932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lang="ja-JP" altLang="en-US" sz="2800" b="1" dirty="0" smtClean="0">
                <a:solidFill>
                  <a:schemeClr val="bg1"/>
                </a:solidFill>
              </a:rPr>
              <a:t>　令和３年度実地指導における主な指導・注意事項</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lnSpcReduction="10000"/>
          </a:bodyPr>
          <a:lstStyle/>
          <a:p>
            <a:pPr marL="0" indent="0">
              <a:buNone/>
            </a:pPr>
            <a:r>
              <a:rPr lang="ja-JP" altLang="en-US" sz="2400" dirty="0" smtClean="0"/>
              <a:t>令和３年度実地指導において指導</a:t>
            </a:r>
            <a:r>
              <a:rPr lang="ja-JP" altLang="en-US" sz="2400" dirty="0"/>
              <a:t>・</a:t>
            </a:r>
            <a:r>
              <a:rPr lang="ja-JP" altLang="en-US" sz="2400" dirty="0" smtClean="0"/>
              <a:t>注意した主な事項が記載されています。</a:t>
            </a:r>
            <a:endParaRPr lang="en-US" altLang="ja-JP" sz="2400" dirty="0" smtClean="0"/>
          </a:p>
          <a:p>
            <a:pPr marL="0" indent="0">
              <a:buNone/>
            </a:pPr>
            <a:r>
              <a:rPr lang="ja-JP" altLang="en-US" sz="2400" dirty="0" smtClean="0"/>
              <a:t>なお、内容によって以下のとお</a:t>
            </a:r>
            <a:r>
              <a:rPr lang="ja-JP" altLang="en-US" sz="2400" dirty="0"/>
              <a:t>り</a:t>
            </a:r>
            <a:r>
              <a:rPr lang="ja-JP" altLang="en-US" sz="2400" dirty="0" smtClean="0"/>
              <a:t>まとめています。</a:t>
            </a:r>
            <a:endParaRPr lang="en-US" altLang="ja-JP" sz="2400" dirty="0" smtClean="0"/>
          </a:p>
          <a:p>
            <a:pPr marL="0" indent="0">
              <a:buNone/>
            </a:pPr>
            <a:endParaRPr lang="en-US" altLang="ja-JP" sz="2400" dirty="0" smtClean="0">
              <a:effectLst>
                <a:outerShdw blurRad="38100" dist="38100" dir="2700000" algn="tl">
                  <a:srgbClr val="000000">
                    <a:alpha val="43137"/>
                  </a:srgbClr>
                </a:outerShdw>
              </a:effectLst>
            </a:endParaRPr>
          </a:p>
          <a:p>
            <a:pPr marL="0" indent="0">
              <a:buNone/>
            </a:pPr>
            <a:r>
              <a:rPr lang="ja-JP" altLang="en-US" sz="2000" b="1" u="sng" dirty="0" smtClean="0"/>
              <a:t>○　居宅介護支援事業所、介護予防支援事業所、地域密着型サービス事業所共通の指導・注意事項</a:t>
            </a:r>
            <a:endParaRPr lang="en-US" altLang="ja-JP" sz="2000" b="1" u="sng" dirty="0" smtClean="0"/>
          </a:p>
          <a:p>
            <a:pPr marL="0" indent="0">
              <a:buNone/>
            </a:pPr>
            <a:r>
              <a:rPr lang="ja-JP" altLang="en-US" sz="2000" b="1" dirty="0" smtClean="0"/>
              <a:t>　　→　</a:t>
            </a:r>
            <a:r>
              <a:rPr lang="en-US" altLang="ja-JP" sz="2000" b="1" dirty="0" smtClean="0"/>
              <a:t>【</a:t>
            </a:r>
            <a:r>
              <a:rPr lang="ja-JP" altLang="en-US" sz="2000" b="1" dirty="0" smtClean="0"/>
              <a:t>サービス共通</a:t>
            </a:r>
            <a:r>
              <a:rPr lang="en-US" altLang="ja-JP" sz="2000" b="1" dirty="0" smtClean="0"/>
              <a:t>】</a:t>
            </a:r>
            <a:r>
              <a:rPr lang="ja-JP" altLang="en-US" sz="2000" b="1" dirty="0" smtClean="0"/>
              <a:t>と表記</a:t>
            </a:r>
            <a:endParaRPr lang="en-US" altLang="ja-JP" sz="2000" b="1" dirty="0" smtClean="0"/>
          </a:p>
          <a:p>
            <a:pPr marL="0" indent="0">
              <a:buNone/>
            </a:pPr>
            <a:r>
              <a:rPr lang="ja-JP" altLang="en-US" sz="2000" b="1" u="sng" dirty="0" smtClean="0"/>
              <a:t>○　居宅介護</a:t>
            </a:r>
            <a:r>
              <a:rPr lang="ja-JP" altLang="en-US" sz="2000" b="1" u="sng" dirty="0"/>
              <a:t>支援</a:t>
            </a:r>
            <a:r>
              <a:rPr lang="ja-JP" altLang="en-US" sz="2000" b="1" u="sng" dirty="0" smtClean="0"/>
              <a:t>事業所における指導</a:t>
            </a:r>
            <a:r>
              <a:rPr lang="ja-JP" altLang="en-US" sz="2000" b="1" u="sng" dirty="0"/>
              <a:t>・注意</a:t>
            </a:r>
            <a:r>
              <a:rPr lang="ja-JP" altLang="en-US" sz="2000" b="1" u="sng" dirty="0" smtClean="0"/>
              <a:t>事項</a:t>
            </a:r>
            <a:r>
              <a:rPr lang="ja-JP" altLang="en-US" sz="2000" b="1" dirty="0" smtClean="0"/>
              <a:t>　→　</a:t>
            </a:r>
            <a:r>
              <a:rPr lang="en-US" altLang="ja-JP" sz="2000" b="1" dirty="0" smtClean="0"/>
              <a:t>【</a:t>
            </a:r>
            <a:r>
              <a:rPr lang="ja-JP" altLang="en-US" sz="2000" b="1" dirty="0" smtClean="0"/>
              <a:t>居宅介護支援</a:t>
            </a:r>
            <a:r>
              <a:rPr lang="en-US" altLang="ja-JP" sz="2000" b="1" dirty="0" smtClean="0"/>
              <a:t>】</a:t>
            </a:r>
            <a:r>
              <a:rPr lang="ja-JP" altLang="en-US" sz="2000" b="1" dirty="0" smtClean="0"/>
              <a:t>と表記</a:t>
            </a:r>
            <a:endParaRPr lang="en-US" altLang="ja-JP" sz="2000" b="1" dirty="0" smtClean="0"/>
          </a:p>
          <a:p>
            <a:pPr marL="0" indent="0">
              <a:buNone/>
            </a:pPr>
            <a:endParaRPr lang="en-US" altLang="ja-JP" sz="1800" dirty="0" smtClean="0"/>
          </a:p>
          <a:p>
            <a:pPr marL="0" indent="0">
              <a:buNone/>
            </a:pPr>
            <a:r>
              <a:rPr lang="ja-JP" altLang="en-US" sz="2400" dirty="0" smtClean="0"/>
              <a:t>次ページからの主な指導・注意事項は「指導・注意回数が多かった事項」「特に注意していただきたい事項」となっています。各事業所におかれましては、運営の参考としていただきますようお願いいたします。</a:t>
            </a:r>
            <a:endParaRPr lang="en-US" altLang="ja-JP" sz="2400" dirty="0" smtClean="0"/>
          </a:p>
          <a:p>
            <a:pPr marL="0" indent="0">
              <a:buNone/>
            </a:pPr>
            <a:r>
              <a:rPr lang="en-US" altLang="ja-JP" sz="1600" dirty="0" smtClean="0"/>
              <a:t>※</a:t>
            </a:r>
            <a:r>
              <a:rPr lang="ja-JP" altLang="en-US" sz="1600" dirty="0" smtClean="0"/>
              <a:t>各事業所のサービスにより、指導内容が当てはまらないもの等ありますので、事業所において該当するものを参考としてください。</a:t>
            </a:r>
            <a:endParaRPr lang="ja-JP" altLang="ja-JP" sz="1600"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19</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令和３年度実地指導における主な指導・注意事項</a:t>
            </a:r>
            <a:endParaRPr lang="en-US" altLang="ja-JP" sz="1600" dirty="0" smtClean="0"/>
          </a:p>
        </p:txBody>
      </p:sp>
    </p:spTree>
    <p:extLst>
      <p:ext uri="{BB962C8B-B14F-4D97-AF65-F5344CB8AC3E}">
        <p14:creationId xmlns:p14="http://schemas.microsoft.com/office/powerpoint/2010/main" val="168003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rmAutofit/>
          </a:bodyPr>
          <a:lstStyle/>
          <a:p>
            <a:r>
              <a:rPr kumimoji="1" lang="ja-JP" altLang="en-US" sz="2800" b="1" dirty="0" smtClean="0">
                <a:solidFill>
                  <a:schemeClr val="bg1"/>
                </a:solidFill>
              </a:rPr>
              <a:t>　はじめに</a:t>
            </a:r>
            <a:endParaRPr kumimoji="1" lang="ja-JP" altLang="en-US" sz="2400" b="1" dirty="0">
              <a:solidFill>
                <a:schemeClr val="bg1"/>
              </a:solidFill>
            </a:endParaRPr>
          </a:p>
        </p:txBody>
      </p:sp>
      <p:sp>
        <p:nvSpPr>
          <p:cNvPr id="3" name="コンテンツ プレースホルダー 2"/>
          <p:cNvSpPr>
            <a:spLocks noGrp="1"/>
          </p:cNvSpPr>
          <p:nvPr>
            <p:ph idx="1"/>
          </p:nvPr>
        </p:nvSpPr>
        <p:spPr>
          <a:xfrm>
            <a:off x="838200" y="1398493"/>
            <a:ext cx="10515600" cy="4860000"/>
          </a:xfrm>
        </p:spPr>
        <p:txBody>
          <a:bodyPr>
            <a:normAutofit/>
          </a:bodyPr>
          <a:lstStyle/>
          <a:p>
            <a:pPr marL="0" indent="0">
              <a:buNone/>
            </a:pPr>
            <a:r>
              <a:rPr lang="ja-JP" altLang="en-US" dirty="0"/>
              <a:t>●</a:t>
            </a:r>
            <a:r>
              <a:rPr kumimoji="1" lang="ja-JP" altLang="en-US" dirty="0" smtClean="0"/>
              <a:t>令和４年度指定介護サービス事業者集団指導については、新型コロナウイルス感染症拡大防止のため、令和３年度に引き続きホームページ上に資料を掲載する方法に変更しました。</a:t>
            </a:r>
            <a:endParaRPr kumimoji="1" lang="en-US" altLang="ja-JP" dirty="0" smtClean="0"/>
          </a:p>
          <a:p>
            <a:pPr marL="0" indent="0">
              <a:buNone/>
            </a:pPr>
            <a:r>
              <a:rPr lang="ja-JP" altLang="en-US" dirty="0"/>
              <a:t>●</a:t>
            </a:r>
            <a:r>
              <a:rPr lang="ja-JP" altLang="en-US" dirty="0" smtClean="0"/>
              <a:t>各事業所におかれましては、掲載資料をご確認の上、引き続き適切な事業所運営に努めていただきますようお願いいたします。</a:t>
            </a:r>
            <a:endParaRPr lang="en-US" altLang="ja-JP" dirty="0" smtClean="0"/>
          </a:p>
          <a:p>
            <a:pPr marL="0" indent="0">
              <a:buNone/>
            </a:pPr>
            <a:r>
              <a:rPr lang="ja-JP" altLang="en-US" dirty="0"/>
              <a:t>●</a:t>
            </a:r>
            <a:r>
              <a:rPr lang="ja-JP" altLang="en-US" dirty="0" smtClean="0"/>
              <a:t>次ページより掲載資料の説明がありますので、</a:t>
            </a:r>
            <a:r>
              <a:rPr lang="ja-JP" altLang="en-US" dirty="0"/>
              <a:t>ページ下部の</a:t>
            </a:r>
            <a:r>
              <a:rPr lang="en-US" altLang="ja-JP" dirty="0"/>
              <a:t>【</a:t>
            </a:r>
            <a:r>
              <a:rPr lang="ja-JP" altLang="en-US" dirty="0"/>
              <a:t>関係する資料</a:t>
            </a:r>
            <a:r>
              <a:rPr lang="en-US" altLang="ja-JP" dirty="0" smtClean="0"/>
              <a:t>】</a:t>
            </a:r>
            <a:r>
              <a:rPr lang="ja-JP" altLang="en-US" dirty="0" smtClean="0"/>
              <a:t>と併せてご確認くださいますようお願いいたします。</a:t>
            </a:r>
            <a:endParaRPr lang="en-US" altLang="ja-JP" dirty="0" smtClean="0"/>
          </a:p>
          <a:p>
            <a:pPr marL="0" indent="0">
              <a:buNone/>
            </a:pPr>
            <a:endParaRPr lang="en-US" altLang="ja-JP" dirty="0" smtClean="0"/>
          </a:p>
          <a:p>
            <a:pPr marL="0" indent="0">
              <a:buNone/>
            </a:pPr>
            <a:r>
              <a:rPr kumimoji="1" lang="en-US" altLang="ja-JP" sz="2400" u="sng" dirty="0" smtClean="0"/>
              <a:t>※</a:t>
            </a:r>
            <a:r>
              <a:rPr kumimoji="1" lang="ja-JP" altLang="en-US" sz="2400" u="sng" dirty="0" smtClean="0"/>
              <a:t>今年度実地指導の対象でない事業所においても、自主点検表を用いて自己点検を行っていただきますようお願いいたします。</a:t>
            </a:r>
            <a:endParaRPr kumimoji="1" lang="en-US" altLang="ja-JP" sz="2400" u="sng" dirty="0"/>
          </a:p>
        </p:txBody>
      </p:sp>
      <p:sp>
        <p:nvSpPr>
          <p:cNvPr id="6" name="スライド番号プレースホルダー 5"/>
          <p:cNvSpPr>
            <a:spLocks noGrp="1"/>
          </p:cNvSpPr>
          <p:nvPr>
            <p:ph type="sldNum" sz="quarter" idx="12"/>
          </p:nvPr>
        </p:nvSpPr>
        <p:spPr/>
        <p:txBody>
          <a:bodyPr/>
          <a:lstStyle/>
          <a:p>
            <a:fld id="{B8096995-E03A-462E-A022-B9611534545D}" type="slidenum">
              <a:rPr kumimoji="1" lang="ja-JP" altLang="en-US" smtClean="0"/>
              <a:t>2</a:t>
            </a:fld>
            <a:endParaRPr kumimoji="1" lang="ja-JP" altLang="en-US"/>
          </a:p>
        </p:txBody>
      </p:sp>
    </p:spTree>
    <p:extLst>
      <p:ext uri="{BB962C8B-B14F-4D97-AF65-F5344CB8AC3E}">
        <p14:creationId xmlns:p14="http://schemas.microsoft.com/office/powerpoint/2010/main" val="32244579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lang="ja-JP" altLang="en-US" sz="2800" b="1" dirty="0" smtClean="0">
                <a:solidFill>
                  <a:schemeClr val="bg1"/>
                </a:solidFill>
              </a:rPr>
              <a:t>　令和３年度実地指導における主な指導・注意事項②</a:t>
            </a:r>
            <a:endParaRPr kumimoji="1" lang="ja-JP" altLang="en-US" sz="2800" b="1" dirty="0">
              <a:solidFill>
                <a:schemeClr val="bg1"/>
              </a:solidFill>
            </a:endParaRPr>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546156118"/>
              </p:ext>
            </p:extLst>
          </p:nvPr>
        </p:nvGraphicFramePr>
        <p:xfrm>
          <a:off x="838200" y="1290636"/>
          <a:ext cx="10515600" cy="4389402"/>
        </p:xfrm>
        <a:graphic>
          <a:graphicData uri="http://schemas.openxmlformats.org/drawingml/2006/table">
            <a:tbl>
              <a:tblPr firstRow="1" bandRow="1">
                <a:tableStyleId>{5940675A-B579-460E-94D1-54222C63F5DA}</a:tableStyleId>
              </a:tblPr>
              <a:tblGrid>
                <a:gridCol w="2281518"/>
                <a:gridCol w="8234082"/>
              </a:tblGrid>
              <a:tr h="739840">
                <a:tc>
                  <a:txBody>
                    <a:bodyPr/>
                    <a:lstStyle/>
                    <a:p>
                      <a:r>
                        <a:rPr kumimoji="1" lang="ja-JP" altLang="en-US" b="0" dirty="0" smtClean="0">
                          <a:latin typeface="+mn-ea"/>
                          <a:ea typeface="+mn-ea"/>
                        </a:rPr>
                        <a:t>問題点</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ja-JP" sz="1800" kern="1200" dirty="0" smtClean="0">
                          <a:solidFill>
                            <a:schemeClr val="tx1"/>
                          </a:solidFill>
                          <a:effectLst/>
                          <a:latin typeface="+mn-lt"/>
                          <a:ea typeface="+mn-ea"/>
                          <a:cs typeface="+mn-cs"/>
                        </a:rPr>
                        <a:t>運営規程と重要事項説明書の内容の整合が取れていない</a:t>
                      </a:r>
                      <a:r>
                        <a:rPr kumimoji="1" lang="ja-JP" altLang="en-US" sz="1800" kern="1200" dirty="0" smtClean="0">
                          <a:solidFill>
                            <a:schemeClr val="tx1"/>
                          </a:solidFill>
                          <a:effectLst/>
                          <a:latin typeface="+mn-lt"/>
                          <a:ea typeface="+mn-ea"/>
                          <a:cs typeface="+mn-cs"/>
                        </a:rPr>
                        <a:t>。</a:t>
                      </a:r>
                      <a:r>
                        <a:rPr kumimoji="1" lang="en-US" altLang="ja-JP" sz="1800" u="sng" kern="1200" dirty="0" smtClean="0">
                          <a:solidFill>
                            <a:schemeClr val="tx1"/>
                          </a:solidFill>
                          <a:effectLst/>
                          <a:latin typeface="+mn-lt"/>
                          <a:ea typeface="+mn-ea"/>
                          <a:cs typeface="+mn-cs"/>
                        </a:rPr>
                        <a:t>【</a:t>
                      </a:r>
                      <a:r>
                        <a:rPr kumimoji="1" lang="ja-JP" altLang="en-US" sz="1800" u="sng" kern="1200" dirty="0" smtClean="0">
                          <a:solidFill>
                            <a:schemeClr val="tx1"/>
                          </a:solidFill>
                          <a:effectLst/>
                          <a:latin typeface="+mn-lt"/>
                          <a:ea typeface="+mn-ea"/>
                          <a:cs typeface="+mn-cs"/>
                        </a:rPr>
                        <a:t>サービス共通</a:t>
                      </a:r>
                      <a:r>
                        <a:rPr kumimoji="1" lang="en-US" altLang="ja-JP" sz="1800" u="sng" kern="1200" dirty="0" smtClean="0">
                          <a:solidFill>
                            <a:schemeClr val="tx1"/>
                          </a:solidFill>
                          <a:effectLst/>
                          <a:latin typeface="+mn-lt"/>
                          <a:ea typeface="+mn-ea"/>
                          <a:cs typeface="+mn-cs"/>
                        </a:rPr>
                        <a:t>】</a:t>
                      </a:r>
                      <a:endParaRPr kumimoji="1" lang="ja-JP" altLang="en-US" u="sng" dirty="0">
                        <a:latin typeface="+mn-ea"/>
                        <a:ea typeface="+mn-ea"/>
                      </a:endParaRPr>
                    </a:p>
                  </a:txBody>
                  <a:tcPr anchor="ctr"/>
                </a:tc>
              </a:tr>
              <a:tr h="1089242">
                <a:tc>
                  <a:txBody>
                    <a:bodyPr/>
                    <a:lstStyle/>
                    <a:p>
                      <a:r>
                        <a:rPr kumimoji="1" lang="ja-JP" altLang="en-US" b="0" dirty="0" smtClean="0">
                          <a:latin typeface="+mn-ea"/>
                          <a:ea typeface="+mn-ea"/>
                        </a:rPr>
                        <a:t>指導内容</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ja-JP" sz="1800" kern="1200" dirty="0" smtClean="0">
                          <a:solidFill>
                            <a:schemeClr val="tx1"/>
                          </a:solidFill>
                          <a:effectLst/>
                          <a:latin typeface="+mn-lt"/>
                          <a:ea typeface="+mn-ea"/>
                          <a:cs typeface="+mn-cs"/>
                        </a:rPr>
                        <a:t>重要事項説明書には「運営規程の概要」を記載するため、運営規程と重要事項説明書の整合を取る必要があります。運営規程で定めている事項は、重要事項説明書にも正確に記載してください。</a:t>
                      </a:r>
                      <a:endParaRPr kumimoji="1" lang="ja-JP" altLang="en-US" dirty="0">
                        <a:latin typeface="+mn-ea"/>
                        <a:ea typeface="+mn-ea"/>
                      </a:endParaRPr>
                    </a:p>
                  </a:txBody>
                  <a:tcPr anchor="ctr"/>
                </a:tc>
              </a:tr>
              <a:tr h="2460811">
                <a:tc>
                  <a:txBody>
                    <a:bodyPr/>
                    <a:lstStyle/>
                    <a:p>
                      <a:r>
                        <a:rPr kumimoji="1" lang="ja-JP" altLang="en-US" b="0" dirty="0" smtClean="0">
                          <a:latin typeface="+mn-ea"/>
                          <a:ea typeface="+mn-ea"/>
                        </a:rPr>
                        <a:t>指導内容の説明</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en-US" sz="1800" kern="1200" dirty="0" smtClean="0">
                          <a:solidFill>
                            <a:schemeClr val="tx1"/>
                          </a:solidFill>
                          <a:effectLst/>
                          <a:latin typeface="+mn-lt"/>
                          <a:ea typeface="+mn-ea"/>
                          <a:cs typeface="+mn-cs"/>
                        </a:rPr>
                        <a:t>○</a:t>
                      </a:r>
                      <a:r>
                        <a:rPr kumimoji="1" lang="ja-JP" altLang="ja-JP" sz="1800" kern="1200" dirty="0" smtClean="0">
                          <a:solidFill>
                            <a:schemeClr val="tx1"/>
                          </a:solidFill>
                          <a:effectLst/>
                          <a:latin typeface="+mn-lt"/>
                          <a:ea typeface="+mn-ea"/>
                          <a:cs typeface="+mn-cs"/>
                        </a:rPr>
                        <a:t>重要事項説明書には「運営規程の概要」を記載するため、運営規程と重要事項説明書の整合を取る必要が</a:t>
                      </a:r>
                      <a:r>
                        <a:rPr kumimoji="1" lang="ja-JP" altLang="en-US" sz="1800" kern="1200" dirty="0" smtClean="0">
                          <a:solidFill>
                            <a:schemeClr val="tx1"/>
                          </a:solidFill>
                          <a:effectLst/>
                          <a:latin typeface="+mn-lt"/>
                          <a:ea typeface="+mn-ea"/>
                          <a:cs typeface="+mn-cs"/>
                        </a:rPr>
                        <a:t>あります。そのため、例えば運営規程に変更があった場合は、重要事項説明書にも変更する箇所がないか確認をしてください。</a:t>
                      </a:r>
                      <a:endParaRPr kumimoji="1" lang="en-US" altLang="ja-JP" sz="1800" kern="1200" dirty="0" smtClean="0">
                        <a:solidFill>
                          <a:schemeClr val="tx1"/>
                        </a:solidFill>
                        <a:effectLst/>
                        <a:latin typeface="+mn-lt"/>
                        <a:ea typeface="+mn-ea"/>
                        <a:cs typeface="+mn-cs"/>
                      </a:endParaRPr>
                    </a:p>
                    <a:p>
                      <a:r>
                        <a:rPr kumimoji="1" lang="ja-JP" altLang="en-US" sz="1800" b="1" u="sng" kern="1200" dirty="0" smtClean="0">
                          <a:solidFill>
                            <a:schemeClr val="tx1"/>
                          </a:solidFill>
                          <a:effectLst/>
                          <a:latin typeface="+mn-lt"/>
                          <a:ea typeface="+mn-ea"/>
                          <a:cs typeface="+mn-cs"/>
                        </a:rPr>
                        <a:t>○特に、事業所の人員体制（運営規程では２人以上と記載されているが、重要事項説明書では１人しかいない等）や利用料（単位数や金額が異なる、記載されている加算が異なる）で整合が取れていない事例がありました。</a:t>
                      </a:r>
                      <a:endParaRPr kumimoji="1" lang="en-US" altLang="ja-JP" sz="1800" b="1" u="sng" kern="1200" dirty="0" smtClean="0">
                        <a:solidFill>
                          <a:schemeClr val="tx1"/>
                        </a:solidFill>
                        <a:effectLst/>
                        <a:latin typeface="+mn-lt"/>
                        <a:ea typeface="+mn-ea"/>
                        <a:cs typeface="+mn-cs"/>
                      </a:endParaRPr>
                    </a:p>
                    <a:p>
                      <a:r>
                        <a:rPr kumimoji="1" lang="ja-JP" altLang="en-US" sz="1800" b="0" u="none" kern="1200" dirty="0" smtClean="0">
                          <a:solidFill>
                            <a:schemeClr val="tx1"/>
                          </a:solidFill>
                          <a:effectLst/>
                          <a:latin typeface="+mn-lt"/>
                          <a:ea typeface="+mn-ea"/>
                          <a:cs typeface="+mn-cs"/>
                        </a:rPr>
                        <a:t>○苦情申立等で使用する市の窓口についても、年度当初に部署名が変更されている場合がありますので、ご確認ください。（令和４年度の加須市の窓口は「高齢介護課」です。）</a:t>
                      </a:r>
                      <a:endParaRPr kumimoji="1" lang="en-US" altLang="ja-JP" sz="1800" b="0" u="none"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20</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a:t>【</a:t>
            </a:r>
            <a:r>
              <a:rPr lang="ja-JP" altLang="en-US" sz="1600" dirty="0"/>
              <a:t>関係する資料</a:t>
            </a:r>
            <a:r>
              <a:rPr lang="en-US" altLang="ja-JP" sz="1600" dirty="0"/>
              <a:t>】</a:t>
            </a:r>
            <a:r>
              <a:rPr lang="ja-JP" altLang="en-US" sz="1600" dirty="0"/>
              <a:t> ・令和３年度実地指導における主な指導・注意事項</a:t>
            </a:r>
            <a:endParaRPr lang="en-US" altLang="ja-JP" sz="1600" dirty="0"/>
          </a:p>
        </p:txBody>
      </p:sp>
    </p:spTree>
    <p:extLst>
      <p:ext uri="{BB962C8B-B14F-4D97-AF65-F5344CB8AC3E}">
        <p14:creationId xmlns:p14="http://schemas.microsoft.com/office/powerpoint/2010/main" val="25974136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lang="ja-JP" altLang="en-US" sz="2800" b="1" dirty="0" smtClean="0">
                <a:solidFill>
                  <a:schemeClr val="bg1"/>
                </a:solidFill>
              </a:rPr>
              <a:t>　</a:t>
            </a:r>
            <a:r>
              <a:rPr lang="ja-JP" altLang="en-US" sz="2800" b="1" dirty="0">
                <a:solidFill>
                  <a:schemeClr val="bg1"/>
                </a:solidFill>
              </a:rPr>
              <a:t>令和３年度</a:t>
            </a:r>
            <a:r>
              <a:rPr lang="ja-JP" altLang="en-US" sz="2800" b="1" dirty="0" smtClean="0">
                <a:solidFill>
                  <a:schemeClr val="bg1"/>
                </a:solidFill>
              </a:rPr>
              <a:t>実地指導における主な指導・注意事項③</a:t>
            </a:r>
            <a:endParaRPr kumimoji="1" lang="ja-JP" altLang="en-US" sz="2800" b="1" dirty="0">
              <a:solidFill>
                <a:schemeClr val="bg1"/>
              </a:solidFill>
            </a:endParaRPr>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158407283"/>
              </p:ext>
            </p:extLst>
          </p:nvPr>
        </p:nvGraphicFramePr>
        <p:xfrm>
          <a:off x="838200" y="1290636"/>
          <a:ext cx="10515600" cy="4370575"/>
        </p:xfrm>
        <a:graphic>
          <a:graphicData uri="http://schemas.openxmlformats.org/drawingml/2006/table">
            <a:tbl>
              <a:tblPr firstRow="1" bandRow="1">
                <a:tableStyleId>{5940675A-B579-460E-94D1-54222C63F5DA}</a:tableStyleId>
              </a:tblPr>
              <a:tblGrid>
                <a:gridCol w="2281518"/>
                <a:gridCol w="8234082"/>
              </a:tblGrid>
              <a:tr h="809584">
                <a:tc>
                  <a:txBody>
                    <a:bodyPr/>
                    <a:lstStyle/>
                    <a:p>
                      <a:r>
                        <a:rPr kumimoji="1" lang="ja-JP" altLang="en-US" b="0" dirty="0" smtClean="0">
                          <a:latin typeface="+mn-ea"/>
                          <a:ea typeface="+mn-ea"/>
                        </a:rPr>
                        <a:t>問題点</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ja-JP" sz="1800" kern="1200" dirty="0" smtClean="0">
                          <a:solidFill>
                            <a:schemeClr val="tx1"/>
                          </a:solidFill>
                          <a:effectLst/>
                          <a:latin typeface="+mn-lt"/>
                          <a:ea typeface="+mn-ea"/>
                          <a:cs typeface="+mn-cs"/>
                        </a:rPr>
                        <a:t>運営規程に記載すべき事項が記載されていない。</a:t>
                      </a:r>
                      <a:r>
                        <a:rPr kumimoji="1" lang="en-US" altLang="ja-JP" sz="1800" u="sng" kern="1200" dirty="0" smtClean="0">
                          <a:solidFill>
                            <a:schemeClr val="tx1"/>
                          </a:solidFill>
                          <a:effectLst/>
                          <a:latin typeface="+mn-lt"/>
                          <a:ea typeface="+mn-ea"/>
                          <a:cs typeface="+mn-cs"/>
                        </a:rPr>
                        <a:t>【</a:t>
                      </a:r>
                      <a:r>
                        <a:rPr kumimoji="1" lang="ja-JP" altLang="en-US" sz="1800" u="sng" kern="1200" dirty="0" smtClean="0">
                          <a:solidFill>
                            <a:schemeClr val="tx1"/>
                          </a:solidFill>
                          <a:effectLst/>
                          <a:latin typeface="+mn-lt"/>
                          <a:ea typeface="+mn-ea"/>
                          <a:cs typeface="+mn-cs"/>
                        </a:rPr>
                        <a:t>サービス共通</a:t>
                      </a:r>
                      <a:r>
                        <a:rPr kumimoji="1" lang="en-US" altLang="ja-JP" sz="1800" u="sng" kern="1200" dirty="0" smtClean="0">
                          <a:solidFill>
                            <a:schemeClr val="tx1"/>
                          </a:solidFill>
                          <a:effectLst/>
                          <a:latin typeface="+mn-lt"/>
                          <a:ea typeface="+mn-ea"/>
                          <a:cs typeface="+mn-cs"/>
                        </a:rPr>
                        <a:t>】</a:t>
                      </a:r>
                      <a:endParaRPr kumimoji="1" lang="ja-JP" altLang="en-US" u="sng" dirty="0">
                        <a:latin typeface="+mn-ea"/>
                        <a:ea typeface="+mn-ea"/>
                      </a:endParaRPr>
                    </a:p>
                  </a:txBody>
                  <a:tcPr anchor="ctr"/>
                </a:tc>
              </a:tr>
              <a:tr h="868200">
                <a:tc>
                  <a:txBody>
                    <a:bodyPr/>
                    <a:lstStyle/>
                    <a:p>
                      <a:r>
                        <a:rPr kumimoji="1" lang="ja-JP" altLang="en-US" b="0" dirty="0" smtClean="0">
                          <a:latin typeface="+mn-ea"/>
                          <a:ea typeface="+mn-ea"/>
                        </a:rPr>
                        <a:t>指導内容</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ja-JP" sz="1800" kern="1200" dirty="0" smtClean="0">
                          <a:solidFill>
                            <a:schemeClr val="tx1"/>
                          </a:solidFill>
                          <a:effectLst/>
                          <a:latin typeface="+mn-lt"/>
                          <a:ea typeface="+mn-ea"/>
                          <a:cs typeface="+mn-cs"/>
                        </a:rPr>
                        <a:t>運営規程に記載すべき事項が記載されていないため、必要な事項を正確に記載してください。</a:t>
                      </a:r>
                      <a:endParaRPr kumimoji="1" lang="ja-JP" altLang="en-US" dirty="0">
                        <a:latin typeface="+mn-ea"/>
                        <a:ea typeface="+mn-ea"/>
                      </a:endParaRPr>
                    </a:p>
                  </a:txBody>
                  <a:tcPr anchor="ctr"/>
                </a:tc>
              </a:tr>
              <a:tr h="2692791">
                <a:tc>
                  <a:txBody>
                    <a:bodyPr/>
                    <a:lstStyle/>
                    <a:p>
                      <a:r>
                        <a:rPr kumimoji="1" lang="ja-JP" altLang="en-US" b="0" dirty="0" smtClean="0">
                          <a:latin typeface="+mn-ea"/>
                          <a:ea typeface="+mn-ea"/>
                        </a:rPr>
                        <a:t>指導内容の説明</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en-US" sz="1800" kern="1200" dirty="0" smtClean="0">
                          <a:solidFill>
                            <a:schemeClr val="tx1"/>
                          </a:solidFill>
                          <a:effectLst/>
                          <a:latin typeface="+mn-lt"/>
                          <a:ea typeface="+mn-ea"/>
                          <a:cs typeface="+mn-cs"/>
                        </a:rPr>
                        <a:t>○運営規程には事業の運営についての重要事項を記載する必要があるため、運営規程に記載すべき事項は、正確に記載してください。</a:t>
                      </a:r>
                      <a:endParaRPr kumimoji="1" lang="en-US" altLang="ja-JP" sz="1800" kern="1200" dirty="0" smtClean="0">
                        <a:solidFill>
                          <a:schemeClr val="tx1"/>
                        </a:solidFill>
                        <a:effectLst/>
                        <a:latin typeface="+mn-lt"/>
                        <a:ea typeface="+mn-ea"/>
                        <a:cs typeface="+mn-cs"/>
                      </a:endParaRPr>
                    </a:p>
                    <a:p>
                      <a:r>
                        <a:rPr kumimoji="1" lang="ja-JP" altLang="en-US" sz="1800" b="0" u="none" kern="1200" dirty="0" smtClean="0">
                          <a:solidFill>
                            <a:schemeClr val="tx1"/>
                          </a:solidFill>
                          <a:effectLst/>
                          <a:latin typeface="+mn-lt"/>
                          <a:ea typeface="+mn-ea"/>
                          <a:cs typeface="+mn-cs"/>
                        </a:rPr>
                        <a:t>○利用</a:t>
                      </a:r>
                      <a:r>
                        <a:rPr kumimoji="1" lang="ja-JP" altLang="en-US" sz="1800" b="0" u="none" kern="1200" dirty="0" smtClean="0">
                          <a:solidFill>
                            <a:schemeClr val="tx1"/>
                          </a:solidFill>
                          <a:effectLst/>
                          <a:latin typeface="+mn-lt"/>
                          <a:ea typeface="+mn-ea"/>
                          <a:cs typeface="+mn-cs"/>
                        </a:rPr>
                        <a:t>料金を記載している事業所においては</a:t>
                      </a:r>
                      <a:r>
                        <a:rPr kumimoji="1" lang="ja-JP" altLang="en-US" sz="1800" b="0" u="none" kern="1200" dirty="0" smtClean="0">
                          <a:solidFill>
                            <a:schemeClr val="tx1"/>
                          </a:solidFill>
                          <a:effectLst/>
                          <a:latin typeface="+mn-lt"/>
                          <a:ea typeface="+mn-ea"/>
                          <a:cs typeface="+mn-cs"/>
                        </a:rPr>
                        <a:t>、最新の単位数（金額）を記載し、加算については現在算定している加算を記載してください。あわせて、加算の算定にあたり、市へ届出が必要な加算については、届出した加算を記載してください。</a:t>
                      </a:r>
                      <a:endParaRPr kumimoji="1" lang="en-US" altLang="ja-JP" sz="1800" b="0" u="none"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21</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a:t>【</a:t>
            </a:r>
            <a:r>
              <a:rPr lang="ja-JP" altLang="en-US" sz="1600" dirty="0"/>
              <a:t>関係する資料</a:t>
            </a:r>
            <a:r>
              <a:rPr lang="en-US" altLang="ja-JP" sz="1600" dirty="0"/>
              <a:t>】</a:t>
            </a:r>
            <a:r>
              <a:rPr lang="ja-JP" altLang="en-US" sz="1600" dirty="0"/>
              <a:t> ・令和３年度実地指導における主な指導・注意事項</a:t>
            </a:r>
            <a:endParaRPr lang="en-US" altLang="ja-JP" sz="1600" dirty="0"/>
          </a:p>
        </p:txBody>
      </p:sp>
    </p:spTree>
    <p:extLst>
      <p:ext uri="{BB962C8B-B14F-4D97-AF65-F5344CB8AC3E}">
        <p14:creationId xmlns:p14="http://schemas.microsoft.com/office/powerpoint/2010/main" val="34259493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lang="ja-JP" altLang="en-US" sz="2800" dirty="0" smtClean="0"/>
              <a:t>　</a:t>
            </a:r>
            <a:r>
              <a:rPr lang="ja-JP" altLang="en-US" sz="2800" b="1" dirty="0">
                <a:solidFill>
                  <a:schemeClr val="bg1"/>
                </a:solidFill>
              </a:rPr>
              <a:t>令和３年度</a:t>
            </a:r>
            <a:r>
              <a:rPr lang="ja-JP" altLang="en-US" sz="2800" b="1" dirty="0" smtClean="0">
                <a:solidFill>
                  <a:schemeClr val="bg1"/>
                </a:solidFill>
              </a:rPr>
              <a:t>実地指導における主な指導・注意事項④</a:t>
            </a:r>
            <a:endParaRPr kumimoji="1" lang="ja-JP" altLang="en-US" sz="2800" b="1" dirty="0">
              <a:solidFill>
                <a:schemeClr val="bg1"/>
              </a:solidFill>
            </a:endParaRPr>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604524425"/>
              </p:ext>
            </p:extLst>
          </p:nvPr>
        </p:nvGraphicFramePr>
        <p:xfrm>
          <a:off x="838200" y="1290636"/>
          <a:ext cx="10515600" cy="4437811"/>
        </p:xfrm>
        <a:graphic>
          <a:graphicData uri="http://schemas.openxmlformats.org/drawingml/2006/table">
            <a:tbl>
              <a:tblPr firstRow="1" bandRow="1">
                <a:tableStyleId>{5940675A-B579-460E-94D1-54222C63F5DA}</a:tableStyleId>
              </a:tblPr>
              <a:tblGrid>
                <a:gridCol w="2281518"/>
                <a:gridCol w="8234082"/>
              </a:tblGrid>
              <a:tr h="632293">
                <a:tc>
                  <a:txBody>
                    <a:bodyPr/>
                    <a:lstStyle/>
                    <a:p>
                      <a:r>
                        <a:rPr kumimoji="1" lang="ja-JP" altLang="en-US" b="0" dirty="0" smtClean="0">
                          <a:latin typeface="+mn-ea"/>
                          <a:ea typeface="+mn-ea"/>
                        </a:rPr>
                        <a:t>問題点</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ja-JP" sz="1800" kern="1200" dirty="0" smtClean="0">
                          <a:solidFill>
                            <a:schemeClr val="tx1"/>
                          </a:solidFill>
                          <a:effectLst/>
                          <a:latin typeface="+mn-lt"/>
                          <a:ea typeface="+mn-ea"/>
                          <a:cs typeface="+mn-cs"/>
                        </a:rPr>
                        <a:t>重要事項説明書に記載すべき事項が記載されていない。</a:t>
                      </a:r>
                      <a:r>
                        <a:rPr kumimoji="1" lang="en-US" altLang="ja-JP" sz="1800" u="sng" kern="1200" dirty="0" smtClean="0">
                          <a:solidFill>
                            <a:schemeClr val="tx1"/>
                          </a:solidFill>
                          <a:effectLst/>
                          <a:latin typeface="+mn-lt"/>
                          <a:ea typeface="+mn-ea"/>
                          <a:cs typeface="+mn-cs"/>
                        </a:rPr>
                        <a:t>【</a:t>
                      </a:r>
                      <a:r>
                        <a:rPr kumimoji="1" lang="ja-JP" altLang="en-US" sz="1800" u="sng" kern="1200" dirty="0" smtClean="0">
                          <a:solidFill>
                            <a:schemeClr val="tx1"/>
                          </a:solidFill>
                          <a:effectLst/>
                          <a:latin typeface="+mn-lt"/>
                          <a:ea typeface="+mn-ea"/>
                          <a:cs typeface="+mn-cs"/>
                        </a:rPr>
                        <a:t>サービス共通</a:t>
                      </a:r>
                      <a:r>
                        <a:rPr kumimoji="1" lang="en-US" altLang="ja-JP" sz="1800" u="sng" kern="1200" dirty="0" smtClean="0">
                          <a:solidFill>
                            <a:schemeClr val="tx1"/>
                          </a:solidFill>
                          <a:effectLst/>
                          <a:latin typeface="+mn-lt"/>
                          <a:ea typeface="+mn-ea"/>
                          <a:cs typeface="+mn-cs"/>
                        </a:rPr>
                        <a:t>】</a:t>
                      </a:r>
                      <a:endParaRPr kumimoji="1" lang="ja-JP" altLang="en-US" u="sng" dirty="0">
                        <a:latin typeface="+mn-ea"/>
                        <a:ea typeface="+mn-ea"/>
                      </a:endParaRPr>
                    </a:p>
                  </a:txBody>
                  <a:tcPr anchor="ctr"/>
                </a:tc>
              </a:tr>
              <a:tr h="766483">
                <a:tc>
                  <a:txBody>
                    <a:bodyPr/>
                    <a:lstStyle/>
                    <a:p>
                      <a:r>
                        <a:rPr kumimoji="1" lang="ja-JP" altLang="en-US" b="0" dirty="0" smtClean="0">
                          <a:latin typeface="+mn-ea"/>
                          <a:ea typeface="+mn-ea"/>
                        </a:rPr>
                        <a:t>指導内容</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ja-JP" sz="1800" kern="1200" dirty="0" smtClean="0">
                          <a:solidFill>
                            <a:schemeClr val="tx1"/>
                          </a:solidFill>
                          <a:effectLst/>
                          <a:latin typeface="+mn-lt"/>
                          <a:ea typeface="+mn-ea"/>
                          <a:cs typeface="+mn-cs"/>
                        </a:rPr>
                        <a:t>重要事項説明書に記載すべき事項が記載されていないため、必要な事項を正確に記載してください。</a:t>
                      </a:r>
                      <a:endParaRPr kumimoji="1" lang="ja-JP" altLang="ja-JP" sz="1800" kern="1200" dirty="0">
                        <a:solidFill>
                          <a:schemeClr val="tx1"/>
                        </a:solidFill>
                        <a:effectLst/>
                        <a:latin typeface="+mn-lt"/>
                        <a:ea typeface="+mn-ea"/>
                        <a:cs typeface="+mn-cs"/>
                      </a:endParaRPr>
                    </a:p>
                  </a:txBody>
                  <a:tcPr anchor="ctr"/>
                </a:tc>
              </a:tr>
              <a:tr h="3039035">
                <a:tc>
                  <a:txBody>
                    <a:bodyPr/>
                    <a:lstStyle/>
                    <a:p>
                      <a:r>
                        <a:rPr kumimoji="1" lang="ja-JP" altLang="en-US" b="0" dirty="0" smtClean="0">
                          <a:latin typeface="+mn-ea"/>
                          <a:ea typeface="+mn-ea"/>
                        </a:rPr>
                        <a:t>指導内容の説明</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en-US" sz="1800" kern="1200" dirty="0" smtClean="0">
                          <a:solidFill>
                            <a:schemeClr val="tx1"/>
                          </a:solidFill>
                          <a:effectLst/>
                          <a:latin typeface="+mn-lt"/>
                          <a:ea typeface="+mn-ea"/>
                          <a:cs typeface="+mn-cs"/>
                        </a:rPr>
                        <a:t>○サービスの提供の開始に際し、あらかじめ、利用申込者又はその家族に対し、運営規程の概要その他の利用申込者のサービスの選択に資すると認められる重要事項を記載した</a:t>
                      </a:r>
                      <a:r>
                        <a:rPr kumimoji="1" lang="ja-JP" altLang="ja-JP" sz="1800" kern="1200" dirty="0" smtClean="0">
                          <a:solidFill>
                            <a:schemeClr val="tx1"/>
                          </a:solidFill>
                          <a:effectLst/>
                          <a:latin typeface="+mn-lt"/>
                          <a:ea typeface="+mn-ea"/>
                          <a:cs typeface="+mn-cs"/>
                        </a:rPr>
                        <a:t>重要事項説明書</a:t>
                      </a:r>
                      <a:r>
                        <a:rPr kumimoji="1" lang="ja-JP" altLang="en-US" sz="1800" kern="1200" dirty="0" smtClean="0">
                          <a:solidFill>
                            <a:schemeClr val="tx1"/>
                          </a:solidFill>
                          <a:effectLst/>
                          <a:latin typeface="+mn-lt"/>
                          <a:ea typeface="+mn-ea"/>
                          <a:cs typeface="+mn-cs"/>
                        </a:rPr>
                        <a:t>等を交付して利用者に説明し同意を得る必要があります。</a:t>
                      </a:r>
                      <a:endParaRPr kumimoji="1" lang="en-US" altLang="ja-JP" sz="18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u="sng" kern="1200" dirty="0" smtClean="0">
                          <a:solidFill>
                            <a:schemeClr val="tx1"/>
                          </a:solidFill>
                          <a:effectLst/>
                          <a:latin typeface="+mn-lt"/>
                          <a:ea typeface="+mn-ea"/>
                          <a:cs typeface="+mn-cs"/>
                        </a:rPr>
                        <a:t>○利用料金は、最新の単位数（金額）になっているか確認してください。特に令和３年度報酬改定により、加算の区分や単位数が変更されたものが反映されていない事例がありました。また、加算については、現在算定しているものを記載してください。</a:t>
                      </a:r>
                      <a:endParaRPr kumimoji="1" lang="en-US" altLang="ja-JP" sz="1800" kern="1200" dirty="0" smtClean="0">
                        <a:solidFill>
                          <a:schemeClr val="tx1"/>
                        </a:solidFill>
                        <a:effectLst/>
                        <a:latin typeface="+mn-lt"/>
                        <a:ea typeface="+mn-ea"/>
                        <a:cs typeface="+mn-cs"/>
                      </a:endParaRPr>
                    </a:p>
                    <a:p>
                      <a:r>
                        <a:rPr kumimoji="1" lang="ja-JP" altLang="en-US" sz="1800" b="0" u="none" kern="1200" dirty="0" smtClean="0">
                          <a:solidFill>
                            <a:schemeClr val="tx1"/>
                          </a:solidFill>
                          <a:effectLst/>
                          <a:latin typeface="+mn-lt"/>
                          <a:ea typeface="+mn-ea"/>
                          <a:cs typeface="+mn-cs"/>
                        </a:rPr>
                        <a:t>○重要事項説明書の表紙には「令和△年△月△日現在」のような作成年月日を記載し、利用者に最新の内容を説明できるようにしてください。</a:t>
                      </a:r>
                      <a:endParaRPr kumimoji="1" lang="en-US" altLang="ja-JP" sz="1800" b="0" u="none" kern="1200" dirty="0" smtClean="0">
                        <a:solidFill>
                          <a:schemeClr val="tx1"/>
                        </a:solidFill>
                        <a:effectLst/>
                        <a:latin typeface="+mn-lt"/>
                        <a:ea typeface="+mn-ea"/>
                        <a:cs typeface="+mn-cs"/>
                      </a:endParaRPr>
                    </a:p>
                    <a:p>
                      <a:r>
                        <a:rPr kumimoji="1" lang="ja-JP" altLang="en-US" sz="1800" b="0" u="none" kern="1200" dirty="0" smtClean="0">
                          <a:solidFill>
                            <a:schemeClr val="tx1"/>
                          </a:solidFill>
                          <a:effectLst/>
                          <a:latin typeface="+mn-lt"/>
                          <a:ea typeface="+mn-ea"/>
                          <a:cs typeface="+mn-cs"/>
                        </a:rPr>
                        <a:t>○職員体制は、重要事項説明書の更新ごとに人数の確認をしてください。</a:t>
                      </a:r>
                      <a:endParaRPr kumimoji="1" lang="en-US" altLang="ja-JP" sz="1800" b="0" u="none"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22</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a:t>【</a:t>
            </a:r>
            <a:r>
              <a:rPr lang="ja-JP" altLang="en-US" sz="1600" dirty="0"/>
              <a:t>関係する資料</a:t>
            </a:r>
            <a:r>
              <a:rPr lang="en-US" altLang="ja-JP" sz="1600" dirty="0"/>
              <a:t>】</a:t>
            </a:r>
            <a:r>
              <a:rPr lang="ja-JP" altLang="en-US" sz="1600" dirty="0"/>
              <a:t> ・令和３年度実地指導における主な指導・注意事項</a:t>
            </a:r>
            <a:endParaRPr lang="en-US" altLang="ja-JP" sz="1600" dirty="0"/>
          </a:p>
        </p:txBody>
      </p:sp>
    </p:spTree>
    <p:extLst>
      <p:ext uri="{BB962C8B-B14F-4D97-AF65-F5344CB8AC3E}">
        <p14:creationId xmlns:p14="http://schemas.microsoft.com/office/powerpoint/2010/main" val="11496276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lang="ja-JP" altLang="en-US" sz="2800" b="1" dirty="0" smtClean="0">
                <a:solidFill>
                  <a:schemeClr val="bg1"/>
                </a:solidFill>
              </a:rPr>
              <a:t>　</a:t>
            </a:r>
            <a:r>
              <a:rPr lang="ja-JP" altLang="en-US" sz="2800" b="1" dirty="0">
                <a:solidFill>
                  <a:schemeClr val="bg1"/>
                </a:solidFill>
              </a:rPr>
              <a:t>令和３年度</a:t>
            </a:r>
            <a:r>
              <a:rPr lang="ja-JP" altLang="en-US" sz="2800" b="1" dirty="0" smtClean="0">
                <a:solidFill>
                  <a:schemeClr val="bg1"/>
                </a:solidFill>
              </a:rPr>
              <a:t>実地指導における主な指導・注意事項⑤</a:t>
            </a:r>
            <a:endParaRPr kumimoji="1" lang="ja-JP" altLang="en-US" sz="2800" b="1" dirty="0">
              <a:solidFill>
                <a:schemeClr val="bg1"/>
              </a:solidFill>
            </a:endParaRPr>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660536720"/>
              </p:ext>
            </p:extLst>
          </p:nvPr>
        </p:nvGraphicFramePr>
        <p:xfrm>
          <a:off x="838200" y="1290637"/>
          <a:ext cx="10515600" cy="4451257"/>
        </p:xfrm>
        <a:graphic>
          <a:graphicData uri="http://schemas.openxmlformats.org/drawingml/2006/table">
            <a:tbl>
              <a:tblPr firstRow="1" bandRow="1">
                <a:tableStyleId>{5940675A-B579-460E-94D1-54222C63F5DA}</a:tableStyleId>
              </a:tblPr>
              <a:tblGrid>
                <a:gridCol w="2281518"/>
                <a:gridCol w="8234082"/>
              </a:tblGrid>
              <a:tr h="479360">
                <a:tc>
                  <a:txBody>
                    <a:bodyPr/>
                    <a:lstStyle/>
                    <a:p>
                      <a:r>
                        <a:rPr kumimoji="1" lang="ja-JP" altLang="en-US" b="0" dirty="0" smtClean="0">
                          <a:latin typeface="+mn-ea"/>
                          <a:ea typeface="+mn-ea"/>
                        </a:rPr>
                        <a:t>問題点</a:t>
                      </a:r>
                      <a:endParaRPr kumimoji="1" lang="ja-JP" altLang="en-US" b="0" dirty="0">
                        <a:latin typeface="+mn-ea"/>
                        <a:ea typeface="+mn-ea"/>
                      </a:endParaRPr>
                    </a:p>
                  </a:txBody>
                  <a:tcPr anchor="ct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u="none" kern="1200" dirty="0" smtClean="0">
                          <a:solidFill>
                            <a:schemeClr val="tx1"/>
                          </a:solidFill>
                          <a:effectLst/>
                          <a:latin typeface="+mn-lt"/>
                          <a:ea typeface="+mn-ea"/>
                          <a:cs typeface="+mn-cs"/>
                        </a:rPr>
                        <a:t>介護保険法に基づく変更の届出がされていない。</a:t>
                      </a:r>
                      <a:r>
                        <a:rPr kumimoji="1" lang="en-US" altLang="ja-JP" sz="1800" u="sng" kern="1200" dirty="0" smtClean="0">
                          <a:solidFill>
                            <a:schemeClr val="tx1"/>
                          </a:solidFill>
                          <a:effectLst/>
                          <a:latin typeface="+mn-lt"/>
                          <a:ea typeface="+mn-ea"/>
                          <a:cs typeface="+mn-cs"/>
                        </a:rPr>
                        <a:t>【</a:t>
                      </a:r>
                      <a:r>
                        <a:rPr kumimoji="1" lang="ja-JP" altLang="en-US" sz="1800" u="sng" kern="1200" dirty="0" smtClean="0">
                          <a:solidFill>
                            <a:schemeClr val="tx1"/>
                          </a:solidFill>
                          <a:effectLst/>
                          <a:latin typeface="+mn-lt"/>
                          <a:ea typeface="+mn-ea"/>
                          <a:cs typeface="+mn-cs"/>
                        </a:rPr>
                        <a:t>サービス共通</a:t>
                      </a:r>
                      <a:r>
                        <a:rPr kumimoji="1" lang="en-US" altLang="ja-JP" sz="1800" u="sng" kern="1200" dirty="0" smtClean="0">
                          <a:solidFill>
                            <a:schemeClr val="tx1"/>
                          </a:solidFill>
                          <a:effectLst/>
                          <a:latin typeface="+mn-lt"/>
                          <a:ea typeface="+mn-ea"/>
                          <a:cs typeface="+mn-cs"/>
                        </a:rPr>
                        <a:t>】</a:t>
                      </a:r>
                      <a:endParaRPr kumimoji="1" lang="ja-JP" altLang="en-US" u="sng" dirty="0">
                        <a:latin typeface="+mn-ea"/>
                        <a:ea typeface="+mn-ea"/>
                      </a:endParaRPr>
                    </a:p>
                  </a:txBody>
                  <a:tcPr anchor="ctr"/>
                </a:tc>
              </a:tr>
              <a:tr h="652734">
                <a:tc>
                  <a:txBody>
                    <a:bodyPr/>
                    <a:lstStyle/>
                    <a:p>
                      <a:r>
                        <a:rPr kumimoji="1" lang="ja-JP" altLang="en-US" b="0" dirty="0" smtClean="0">
                          <a:latin typeface="+mn-ea"/>
                          <a:ea typeface="+mn-ea"/>
                        </a:rPr>
                        <a:t>指導内容</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en-US" sz="1800" kern="1200" dirty="0" smtClean="0">
                          <a:solidFill>
                            <a:schemeClr val="tx1"/>
                          </a:solidFill>
                          <a:effectLst/>
                          <a:latin typeface="+mn-lt"/>
                          <a:ea typeface="+mn-ea"/>
                          <a:cs typeface="+mn-cs"/>
                        </a:rPr>
                        <a:t>法令等で届出が必要な事項に変更があった場合は、変更後１０日以内に変更届を提出してください。</a:t>
                      </a:r>
                      <a:endParaRPr kumimoji="1" lang="ja-JP" altLang="ja-JP" sz="1800" kern="1200" dirty="0">
                        <a:solidFill>
                          <a:schemeClr val="tx1"/>
                        </a:solidFill>
                        <a:effectLst/>
                        <a:latin typeface="+mn-lt"/>
                        <a:ea typeface="+mn-ea"/>
                        <a:cs typeface="+mn-cs"/>
                      </a:endParaRPr>
                    </a:p>
                  </a:txBody>
                  <a:tcPr anchor="ctr"/>
                </a:tc>
              </a:tr>
              <a:tr h="3319163">
                <a:tc>
                  <a:txBody>
                    <a:bodyPr/>
                    <a:lstStyle/>
                    <a:p>
                      <a:r>
                        <a:rPr kumimoji="1" lang="ja-JP" altLang="en-US" b="0" dirty="0" smtClean="0">
                          <a:latin typeface="+mn-ea"/>
                          <a:ea typeface="+mn-ea"/>
                        </a:rPr>
                        <a:t>指導内容の説明</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en-US" sz="1800" kern="1200" dirty="0" smtClean="0">
                          <a:solidFill>
                            <a:schemeClr val="tx1"/>
                          </a:solidFill>
                          <a:effectLst/>
                          <a:latin typeface="+mn-lt"/>
                          <a:ea typeface="+mn-ea"/>
                          <a:cs typeface="+mn-cs"/>
                        </a:rPr>
                        <a:t>○法令等で届出が必要な事項（管理者、運営規程等）に変更があった場合は、変更後１０日以内に加須市市へ変更届を提出する必要があります。</a:t>
                      </a:r>
                      <a:r>
                        <a:rPr kumimoji="1" lang="ja-JP" altLang="en-US" sz="1800" b="0" u="none" kern="1200" dirty="0" smtClean="0">
                          <a:solidFill>
                            <a:schemeClr val="tx1"/>
                          </a:solidFill>
                          <a:effectLst/>
                          <a:latin typeface="+mn-lt"/>
                          <a:ea typeface="+mn-ea"/>
                          <a:cs typeface="+mn-cs"/>
                        </a:rPr>
                        <a:t>なお、加須市以外で指定を受けている場合は、当該市町村にも変更届を提出する必要があることにご留意ください</a:t>
                      </a:r>
                      <a:r>
                        <a:rPr kumimoji="1" lang="ja-JP" altLang="en-US" sz="1800" b="0" u="none" kern="1200" dirty="0" smtClean="0">
                          <a:solidFill>
                            <a:schemeClr val="tx1"/>
                          </a:solidFill>
                          <a:effectLst/>
                          <a:latin typeface="+mn-lt"/>
                          <a:ea typeface="+mn-ea"/>
                          <a:cs typeface="+mn-cs"/>
                        </a:rPr>
                        <a:t>。</a:t>
                      </a:r>
                      <a:endParaRPr kumimoji="1" lang="en-US" altLang="ja-JP" sz="1800" b="0" u="none" kern="1200" dirty="0" smtClean="0">
                        <a:solidFill>
                          <a:schemeClr val="tx1"/>
                        </a:solidFill>
                        <a:effectLst/>
                        <a:latin typeface="+mn-lt"/>
                        <a:ea typeface="+mn-ea"/>
                        <a:cs typeface="+mn-cs"/>
                      </a:endParaRPr>
                    </a:p>
                    <a:p>
                      <a:r>
                        <a:rPr kumimoji="1" lang="ja-JP" altLang="en-US" sz="1800" b="0" u="none" kern="1200" dirty="0" smtClean="0">
                          <a:solidFill>
                            <a:schemeClr val="tx1"/>
                          </a:solidFill>
                          <a:effectLst/>
                          <a:latin typeface="+mn-lt"/>
                          <a:ea typeface="+mn-ea"/>
                          <a:cs typeface="+mn-cs"/>
                        </a:rPr>
                        <a:t>○</a:t>
                      </a:r>
                      <a:r>
                        <a:rPr kumimoji="1" lang="ja-JP" altLang="en-US" sz="1800" b="0" u="none" kern="1200" dirty="0" smtClean="0">
                          <a:solidFill>
                            <a:schemeClr val="tx1"/>
                          </a:solidFill>
                          <a:effectLst/>
                          <a:latin typeface="+mn-lt"/>
                          <a:ea typeface="+mn-ea"/>
                          <a:cs typeface="+mn-cs"/>
                        </a:rPr>
                        <a:t>参考として、届出数が多い事項を掲載します。</a:t>
                      </a:r>
                      <a:endParaRPr kumimoji="1" lang="en-US" altLang="ja-JP" sz="1800" b="0" u="none" kern="1200" dirty="0" smtClean="0">
                        <a:solidFill>
                          <a:schemeClr val="tx1"/>
                        </a:solidFill>
                        <a:effectLst/>
                        <a:latin typeface="+mn-lt"/>
                        <a:ea typeface="+mn-ea"/>
                        <a:cs typeface="+mn-cs"/>
                      </a:endParaRPr>
                    </a:p>
                    <a:p>
                      <a:r>
                        <a:rPr kumimoji="1" lang="en-US" altLang="ja-JP" sz="1800" b="1" u="sng" kern="1200" dirty="0" smtClean="0">
                          <a:solidFill>
                            <a:schemeClr val="tx1"/>
                          </a:solidFill>
                          <a:effectLst/>
                          <a:latin typeface="+mn-lt"/>
                          <a:ea typeface="+mn-ea"/>
                          <a:cs typeface="+mn-cs"/>
                        </a:rPr>
                        <a:t>【</a:t>
                      </a:r>
                      <a:r>
                        <a:rPr kumimoji="1" lang="ja-JP" altLang="en-US" sz="1800" b="1" u="sng" kern="1200" dirty="0" smtClean="0">
                          <a:solidFill>
                            <a:schemeClr val="tx1"/>
                          </a:solidFill>
                          <a:effectLst/>
                          <a:latin typeface="+mn-lt"/>
                          <a:ea typeface="+mn-ea"/>
                          <a:cs typeface="+mn-cs"/>
                        </a:rPr>
                        <a:t>介護支援専門員</a:t>
                      </a:r>
                      <a:r>
                        <a:rPr kumimoji="1" lang="en-US" altLang="ja-JP" sz="1800" b="1" u="sng" kern="1200" dirty="0" smtClean="0">
                          <a:solidFill>
                            <a:schemeClr val="tx1"/>
                          </a:solidFill>
                          <a:effectLst/>
                          <a:latin typeface="+mn-lt"/>
                          <a:ea typeface="+mn-ea"/>
                          <a:cs typeface="+mn-cs"/>
                        </a:rPr>
                        <a:t>】</a:t>
                      </a:r>
                      <a:r>
                        <a:rPr kumimoji="1" lang="ja-JP" altLang="en-US" sz="1800" b="1" u="sng" kern="1200" dirty="0" smtClean="0">
                          <a:solidFill>
                            <a:schemeClr val="tx1"/>
                          </a:solidFill>
                          <a:effectLst/>
                          <a:latin typeface="+mn-lt"/>
                          <a:ea typeface="+mn-ea"/>
                          <a:cs typeface="+mn-cs"/>
                        </a:rPr>
                        <a:t>　→　介護支援専門員に増減があった場合は届出が必要です。なお、居宅介護支援事業所、介護予防支援事業所だけでなく、グループホーム等の介護支援専門員が在籍する施設等についても、届出の対象となります。</a:t>
                      </a:r>
                      <a:endParaRPr kumimoji="1" lang="en-US" altLang="ja-JP" sz="1800" b="1" u="sng" kern="1200" dirty="0" smtClean="0">
                        <a:solidFill>
                          <a:schemeClr val="tx1"/>
                        </a:solidFill>
                        <a:effectLst/>
                        <a:latin typeface="+mn-lt"/>
                        <a:ea typeface="+mn-ea"/>
                        <a:cs typeface="+mn-cs"/>
                      </a:endParaRPr>
                    </a:p>
                    <a:p>
                      <a:r>
                        <a:rPr kumimoji="1" lang="en-US" altLang="ja-JP" sz="1800" b="1" u="sng" kern="1200" dirty="0" smtClean="0">
                          <a:solidFill>
                            <a:schemeClr val="tx1"/>
                          </a:solidFill>
                          <a:effectLst/>
                          <a:latin typeface="+mn-lt"/>
                          <a:ea typeface="+mn-ea"/>
                          <a:cs typeface="+mn-cs"/>
                        </a:rPr>
                        <a:t>【</a:t>
                      </a:r>
                      <a:r>
                        <a:rPr kumimoji="1" lang="ja-JP" altLang="en-US" sz="1800" b="1" u="sng" kern="1200" dirty="0" smtClean="0">
                          <a:solidFill>
                            <a:schemeClr val="tx1"/>
                          </a:solidFill>
                          <a:effectLst/>
                          <a:latin typeface="+mn-lt"/>
                          <a:ea typeface="+mn-ea"/>
                          <a:cs typeface="+mn-cs"/>
                        </a:rPr>
                        <a:t>管理者</a:t>
                      </a:r>
                      <a:r>
                        <a:rPr kumimoji="1" lang="en-US" altLang="ja-JP" sz="1800" b="1" u="sng" kern="1200" dirty="0" smtClean="0">
                          <a:solidFill>
                            <a:schemeClr val="tx1"/>
                          </a:solidFill>
                          <a:effectLst/>
                          <a:latin typeface="+mn-lt"/>
                          <a:ea typeface="+mn-ea"/>
                          <a:cs typeface="+mn-cs"/>
                        </a:rPr>
                        <a:t>】</a:t>
                      </a:r>
                      <a:r>
                        <a:rPr kumimoji="1" lang="ja-JP" altLang="en-US" sz="1800" b="1" u="sng" kern="1200" dirty="0" smtClean="0">
                          <a:solidFill>
                            <a:schemeClr val="tx1"/>
                          </a:solidFill>
                          <a:effectLst/>
                          <a:latin typeface="+mn-lt"/>
                          <a:ea typeface="+mn-ea"/>
                          <a:cs typeface="+mn-cs"/>
                        </a:rPr>
                        <a:t>　→　管理者に変更があった場合は届出が必要です。なお、サービスによって、管理者に資格要件等（主任介護支援専門員、管理者研修受講等）がありますので、届出の前にご確認ください。</a:t>
                      </a:r>
                      <a:endParaRPr kumimoji="1" lang="en-US" altLang="ja-JP" sz="1800" b="1" u="sng"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23</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a:t>【</a:t>
            </a:r>
            <a:r>
              <a:rPr lang="ja-JP" altLang="en-US" sz="1600" dirty="0"/>
              <a:t>関係する資料</a:t>
            </a:r>
            <a:r>
              <a:rPr lang="en-US" altLang="ja-JP" sz="1600" dirty="0"/>
              <a:t>】</a:t>
            </a:r>
            <a:r>
              <a:rPr lang="ja-JP" altLang="en-US" sz="1600" dirty="0"/>
              <a:t> ・令和３年度実地指導における主な指導・注意事項</a:t>
            </a:r>
            <a:endParaRPr lang="en-US" altLang="ja-JP" sz="1600" dirty="0"/>
          </a:p>
        </p:txBody>
      </p:sp>
    </p:spTree>
    <p:extLst>
      <p:ext uri="{BB962C8B-B14F-4D97-AF65-F5344CB8AC3E}">
        <p14:creationId xmlns:p14="http://schemas.microsoft.com/office/powerpoint/2010/main" val="15173042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lang="ja-JP" altLang="en-US" sz="2800" b="1" dirty="0" smtClean="0">
                <a:solidFill>
                  <a:schemeClr val="bg1"/>
                </a:solidFill>
              </a:rPr>
              <a:t>　</a:t>
            </a:r>
            <a:r>
              <a:rPr lang="ja-JP" altLang="en-US" sz="2800" b="1" dirty="0">
                <a:solidFill>
                  <a:schemeClr val="bg1"/>
                </a:solidFill>
              </a:rPr>
              <a:t>令和３年度</a:t>
            </a:r>
            <a:r>
              <a:rPr lang="ja-JP" altLang="en-US" sz="2800" b="1" dirty="0" smtClean="0">
                <a:solidFill>
                  <a:schemeClr val="bg1"/>
                </a:solidFill>
              </a:rPr>
              <a:t>実地指導における主な指導・注意事項⑥</a:t>
            </a:r>
            <a:endParaRPr kumimoji="1" lang="ja-JP" altLang="en-US" sz="2800" b="1" dirty="0">
              <a:solidFill>
                <a:schemeClr val="bg1"/>
              </a:solidFill>
            </a:endParaRPr>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283859655"/>
              </p:ext>
            </p:extLst>
          </p:nvPr>
        </p:nvGraphicFramePr>
        <p:xfrm>
          <a:off x="838200" y="1290637"/>
          <a:ext cx="10515600" cy="4424364"/>
        </p:xfrm>
        <a:graphic>
          <a:graphicData uri="http://schemas.openxmlformats.org/drawingml/2006/table">
            <a:tbl>
              <a:tblPr firstRow="1" bandRow="1">
                <a:tableStyleId>{5940675A-B579-460E-94D1-54222C63F5DA}</a:tableStyleId>
              </a:tblPr>
              <a:tblGrid>
                <a:gridCol w="2281518"/>
                <a:gridCol w="8234082"/>
              </a:tblGrid>
              <a:tr h="809384">
                <a:tc>
                  <a:txBody>
                    <a:bodyPr/>
                    <a:lstStyle/>
                    <a:p>
                      <a:r>
                        <a:rPr kumimoji="1" lang="ja-JP" altLang="en-US" b="0" dirty="0" smtClean="0">
                          <a:latin typeface="+mn-ea"/>
                          <a:ea typeface="+mn-ea"/>
                        </a:rPr>
                        <a:t>問題点</a:t>
                      </a:r>
                      <a:endParaRPr kumimoji="1" lang="ja-JP" altLang="en-US" b="0" dirty="0">
                        <a:latin typeface="+mn-ea"/>
                        <a:ea typeface="+mn-ea"/>
                      </a:endParaRPr>
                    </a:p>
                  </a:txBody>
                  <a:tcPr anchor="ct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秘密保持の誓約書を徴取していない従業者がいる。</a:t>
                      </a:r>
                      <a:r>
                        <a:rPr kumimoji="1" lang="en-US" altLang="ja-JP" sz="1800" u="sng" kern="1200" dirty="0" smtClean="0">
                          <a:solidFill>
                            <a:schemeClr val="tx1"/>
                          </a:solidFill>
                          <a:effectLst/>
                          <a:latin typeface="+mn-lt"/>
                          <a:ea typeface="+mn-ea"/>
                          <a:cs typeface="+mn-cs"/>
                        </a:rPr>
                        <a:t>【</a:t>
                      </a:r>
                      <a:r>
                        <a:rPr kumimoji="1" lang="ja-JP" altLang="en-US" sz="1800" u="sng" kern="1200" dirty="0" smtClean="0">
                          <a:solidFill>
                            <a:schemeClr val="tx1"/>
                          </a:solidFill>
                          <a:effectLst/>
                          <a:latin typeface="+mn-lt"/>
                          <a:ea typeface="+mn-ea"/>
                          <a:cs typeface="+mn-cs"/>
                        </a:rPr>
                        <a:t>サービス共通</a:t>
                      </a:r>
                      <a:r>
                        <a:rPr kumimoji="1" lang="en-US" altLang="ja-JP" sz="1800" u="sng" kern="1200" dirty="0" smtClean="0">
                          <a:solidFill>
                            <a:schemeClr val="tx1"/>
                          </a:solidFill>
                          <a:effectLst/>
                          <a:latin typeface="+mn-lt"/>
                          <a:ea typeface="+mn-ea"/>
                          <a:cs typeface="+mn-cs"/>
                        </a:rPr>
                        <a:t>】</a:t>
                      </a:r>
                      <a:endParaRPr kumimoji="1" lang="ja-JP" altLang="en-US" u="sng" dirty="0">
                        <a:latin typeface="+mn-ea"/>
                        <a:ea typeface="+mn-ea"/>
                      </a:endParaRPr>
                    </a:p>
                  </a:txBody>
                  <a:tcPr anchor="ctr"/>
                </a:tc>
              </a:tr>
              <a:tr h="1338705">
                <a:tc>
                  <a:txBody>
                    <a:bodyPr/>
                    <a:lstStyle/>
                    <a:p>
                      <a:r>
                        <a:rPr kumimoji="1" lang="ja-JP" altLang="en-US" b="0" dirty="0" smtClean="0">
                          <a:latin typeface="+mn-ea"/>
                          <a:ea typeface="+mn-ea"/>
                        </a:rPr>
                        <a:t>指導内容</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en-US" sz="1800" kern="1200" dirty="0" smtClean="0">
                          <a:solidFill>
                            <a:schemeClr val="tx1"/>
                          </a:solidFill>
                          <a:effectLst/>
                          <a:latin typeface="+mn-lt"/>
                          <a:ea typeface="+mn-ea"/>
                          <a:cs typeface="+mn-cs"/>
                        </a:rPr>
                        <a:t>秘密保持の誓約書を徴取していない従業者がいます。秘密保持の誓約書は、従業者全員から徴取してください。</a:t>
                      </a:r>
                      <a:endParaRPr kumimoji="1" lang="ja-JP" altLang="ja-JP" sz="1800" kern="1200" dirty="0">
                        <a:solidFill>
                          <a:schemeClr val="tx1"/>
                        </a:solidFill>
                        <a:effectLst/>
                        <a:latin typeface="+mn-lt"/>
                        <a:ea typeface="+mn-ea"/>
                        <a:cs typeface="+mn-cs"/>
                      </a:endParaRPr>
                    </a:p>
                  </a:txBody>
                  <a:tcPr anchor="ctr"/>
                </a:tc>
              </a:tr>
              <a:tr h="2276275">
                <a:tc>
                  <a:txBody>
                    <a:bodyPr/>
                    <a:lstStyle/>
                    <a:p>
                      <a:r>
                        <a:rPr kumimoji="1" lang="ja-JP" altLang="en-US" b="0" dirty="0" smtClean="0">
                          <a:latin typeface="+mn-ea"/>
                          <a:ea typeface="+mn-ea"/>
                        </a:rPr>
                        <a:t>指導内容の説明</a:t>
                      </a:r>
                      <a:endParaRPr kumimoji="1" lang="ja-JP" altLang="en-US" b="0" dirty="0">
                        <a:latin typeface="+mn-ea"/>
                        <a:ea typeface="+mn-ea"/>
                      </a:endParaRPr>
                    </a:p>
                  </a:txBody>
                  <a:tcPr anchor="ct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○これまでの指導時に、雇用契約等・秘密保持の誓約がされていない従業者がいる事例がありました。</a:t>
                      </a:r>
                      <a:endParaRPr kumimoji="1" lang="en-US" altLang="ja-JP" sz="18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○サービスの提供は事業所で雇用契約等をした従業者が行う必要があります。</a:t>
                      </a:r>
                      <a:endParaRPr kumimoji="1" lang="en-US" altLang="ja-JP" sz="18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○また、秘密保持の誓約も、正当な理由なく業務上知り得た利用者等の秘密を漏らさぬよう対策を講じるために必要な措置になります。</a:t>
                      </a:r>
                      <a:endParaRPr kumimoji="1" lang="en-US" altLang="ja-JP" sz="18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kern="1200" dirty="0" smtClean="0">
                          <a:solidFill>
                            <a:schemeClr val="tx1"/>
                          </a:solidFill>
                          <a:effectLst/>
                          <a:latin typeface="+mn-lt"/>
                          <a:ea typeface="+mn-ea"/>
                          <a:cs typeface="+mn-cs"/>
                        </a:rPr>
                        <a:t>※</a:t>
                      </a:r>
                      <a:r>
                        <a:rPr kumimoji="1" lang="ja-JP" altLang="en-US" sz="1600" kern="1200" dirty="0" smtClean="0">
                          <a:solidFill>
                            <a:schemeClr val="tx1"/>
                          </a:solidFill>
                          <a:effectLst/>
                          <a:latin typeface="+mn-lt"/>
                          <a:ea typeface="+mn-ea"/>
                          <a:cs typeface="+mn-cs"/>
                        </a:rPr>
                        <a:t>秘密保持の誓約は、必ずしも誓約書である必要はありません。</a:t>
                      </a:r>
                      <a:endParaRPr kumimoji="1" lang="en-US" altLang="ja-JP" sz="1600"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24</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a:t>【</a:t>
            </a:r>
            <a:r>
              <a:rPr lang="ja-JP" altLang="en-US" sz="1600" dirty="0"/>
              <a:t>関係する資料</a:t>
            </a:r>
            <a:r>
              <a:rPr lang="en-US" altLang="ja-JP" sz="1600" dirty="0"/>
              <a:t>】</a:t>
            </a:r>
            <a:r>
              <a:rPr lang="ja-JP" altLang="en-US" sz="1600" dirty="0"/>
              <a:t> ・令和３年度実地指導における主な指導・注意事項</a:t>
            </a:r>
            <a:endParaRPr lang="en-US" altLang="ja-JP" sz="1600" dirty="0"/>
          </a:p>
        </p:txBody>
      </p:sp>
    </p:spTree>
    <p:extLst>
      <p:ext uri="{BB962C8B-B14F-4D97-AF65-F5344CB8AC3E}">
        <p14:creationId xmlns:p14="http://schemas.microsoft.com/office/powerpoint/2010/main" val="7008662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lang="ja-JP" altLang="en-US" sz="2800" b="1" dirty="0" smtClean="0">
                <a:solidFill>
                  <a:schemeClr val="bg1"/>
                </a:solidFill>
              </a:rPr>
              <a:t>　</a:t>
            </a:r>
            <a:r>
              <a:rPr lang="ja-JP" altLang="en-US" sz="2800" b="1" dirty="0">
                <a:solidFill>
                  <a:schemeClr val="bg1"/>
                </a:solidFill>
              </a:rPr>
              <a:t>令和３年度</a:t>
            </a:r>
            <a:r>
              <a:rPr lang="ja-JP" altLang="en-US" sz="2800" b="1" dirty="0" smtClean="0">
                <a:solidFill>
                  <a:schemeClr val="bg1"/>
                </a:solidFill>
              </a:rPr>
              <a:t>実地指導における主な指導・注意事項⑦</a:t>
            </a:r>
            <a:endParaRPr kumimoji="1" lang="ja-JP" altLang="en-US" sz="2800" b="1" dirty="0">
              <a:solidFill>
                <a:schemeClr val="bg1"/>
              </a:solidFill>
            </a:endParaRPr>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076001280"/>
              </p:ext>
            </p:extLst>
          </p:nvPr>
        </p:nvGraphicFramePr>
        <p:xfrm>
          <a:off x="838200" y="1290636"/>
          <a:ext cx="10515600" cy="4437811"/>
        </p:xfrm>
        <a:graphic>
          <a:graphicData uri="http://schemas.openxmlformats.org/drawingml/2006/table">
            <a:tbl>
              <a:tblPr firstRow="1" bandRow="1">
                <a:tableStyleId>{5940675A-B579-460E-94D1-54222C63F5DA}</a:tableStyleId>
              </a:tblPr>
              <a:tblGrid>
                <a:gridCol w="2281518"/>
                <a:gridCol w="8234082"/>
              </a:tblGrid>
              <a:tr h="481570">
                <a:tc>
                  <a:txBody>
                    <a:bodyPr/>
                    <a:lstStyle/>
                    <a:p>
                      <a:r>
                        <a:rPr kumimoji="1" lang="ja-JP" altLang="en-US" b="0" dirty="0" smtClean="0">
                          <a:latin typeface="+mn-ea"/>
                          <a:ea typeface="+mn-ea"/>
                        </a:rPr>
                        <a:t>問題点</a:t>
                      </a:r>
                      <a:endParaRPr kumimoji="1" lang="ja-JP" altLang="en-US" b="0" dirty="0">
                        <a:latin typeface="+mn-ea"/>
                        <a:ea typeface="+mn-ea"/>
                      </a:endParaRPr>
                    </a:p>
                  </a:txBody>
                  <a:tcPr anchor="ct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業務管理体制の整備、関係行政機関への届出がされていない</a:t>
                      </a:r>
                      <a:r>
                        <a:rPr kumimoji="1" lang="ja-JP" altLang="ja-JP" sz="1800" kern="1200" dirty="0" smtClean="0">
                          <a:solidFill>
                            <a:schemeClr val="tx1"/>
                          </a:solidFill>
                          <a:effectLst/>
                          <a:latin typeface="+mn-lt"/>
                          <a:ea typeface="+mn-ea"/>
                          <a:cs typeface="+mn-cs"/>
                        </a:rPr>
                        <a:t>。</a:t>
                      </a:r>
                      <a:r>
                        <a:rPr kumimoji="1" lang="en-US" altLang="ja-JP" sz="1800" u="sng" kern="1200" dirty="0" smtClean="0">
                          <a:solidFill>
                            <a:schemeClr val="tx1"/>
                          </a:solidFill>
                          <a:effectLst/>
                          <a:latin typeface="+mn-lt"/>
                          <a:ea typeface="+mn-ea"/>
                          <a:cs typeface="+mn-cs"/>
                        </a:rPr>
                        <a:t>【</a:t>
                      </a:r>
                      <a:r>
                        <a:rPr kumimoji="1" lang="ja-JP" altLang="en-US" sz="1800" u="sng" kern="1200" dirty="0" smtClean="0">
                          <a:solidFill>
                            <a:schemeClr val="tx1"/>
                          </a:solidFill>
                          <a:effectLst/>
                          <a:latin typeface="+mn-lt"/>
                          <a:ea typeface="+mn-ea"/>
                          <a:cs typeface="+mn-cs"/>
                        </a:rPr>
                        <a:t>サービス共通</a:t>
                      </a:r>
                      <a:r>
                        <a:rPr kumimoji="1" lang="en-US" altLang="ja-JP" sz="1800" u="sng" kern="1200" dirty="0" smtClean="0">
                          <a:solidFill>
                            <a:schemeClr val="tx1"/>
                          </a:solidFill>
                          <a:effectLst/>
                          <a:latin typeface="+mn-lt"/>
                          <a:ea typeface="+mn-ea"/>
                          <a:cs typeface="+mn-cs"/>
                        </a:rPr>
                        <a:t>】</a:t>
                      </a:r>
                      <a:endParaRPr kumimoji="1" lang="ja-JP" altLang="en-US" u="sng" dirty="0">
                        <a:latin typeface="+mn-ea"/>
                        <a:ea typeface="+mn-ea"/>
                      </a:endParaRPr>
                    </a:p>
                  </a:txBody>
                  <a:tcPr anchor="ctr"/>
                </a:tc>
              </a:tr>
              <a:tr h="481282">
                <a:tc>
                  <a:txBody>
                    <a:bodyPr/>
                    <a:lstStyle/>
                    <a:p>
                      <a:r>
                        <a:rPr kumimoji="1" lang="ja-JP" altLang="en-US" b="0" dirty="0" smtClean="0">
                          <a:latin typeface="+mn-ea"/>
                          <a:ea typeface="+mn-ea"/>
                        </a:rPr>
                        <a:t>指導内容</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en-US" sz="1800" kern="1200" dirty="0" smtClean="0">
                          <a:solidFill>
                            <a:schemeClr val="tx1"/>
                          </a:solidFill>
                          <a:effectLst/>
                          <a:latin typeface="+mn-lt"/>
                          <a:ea typeface="+mn-ea"/>
                          <a:cs typeface="+mn-cs"/>
                        </a:rPr>
                        <a:t>業務管理体制を適切に整備し、関係行政機関に届け出てください</a:t>
                      </a:r>
                      <a:r>
                        <a:rPr kumimoji="1" lang="ja-JP" altLang="ja-JP" sz="1800" kern="1200" dirty="0" smtClean="0">
                          <a:solidFill>
                            <a:schemeClr val="tx1"/>
                          </a:solidFill>
                          <a:effectLst/>
                          <a:latin typeface="+mn-lt"/>
                          <a:ea typeface="+mn-ea"/>
                          <a:cs typeface="+mn-cs"/>
                        </a:rPr>
                        <a:t>。</a:t>
                      </a:r>
                      <a:endParaRPr kumimoji="1" lang="ja-JP" altLang="ja-JP" sz="1800" kern="1200" dirty="0">
                        <a:solidFill>
                          <a:schemeClr val="tx1"/>
                        </a:solidFill>
                        <a:effectLst/>
                        <a:latin typeface="+mn-lt"/>
                        <a:ea typeface="+mn-ea"/>
                        <a:cs typeface="+mn-cs"/>
                      </a:endParaRPr>
                    </a:p>
                  </a:txBody>
                  <a:tcPr anchor="ctr"/>
                </a:tc>
              </a:tr>
              <a:tr h="3474959">
                <a:tc>
                  <a:txBody>
                    <a:bodyPr/>
                    <a:lstStyle/>
                    <a:p>
                      <a:r>
                        <a:rPr kumimoji="1" lang="ja-JP" altLang="en-US" b="0" dirty="0" smtClean="0">
                          <a:latin typeface="+mn-ea"/>
                          <a:ea typeface="+mn-ea"/>
                        </a:rPr>
                        <a:t>指導内容の説明</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en-US" sz="1800" kern="1200" dirty="0" smtClean="0">
                          <a:solidFill>
                            <a:schemeClr val="tx1"/>
                          </a:solidFill>
                          <a:effectLst/>
                          <a:latin typeface="+mn-lt"/>
                          <a:ea typeface="+mn-ea"/>
                          <a:cs typeface="+mn-cs"/>
                        </a:rPr>
                        <a:t>○介護保険法第１１５条の３２の規定により、介護サービス事業者は業務管理体制を整備し、関係行政機関へ届け出る必要があります。</a:t>
                      </a:r>
                      <a:endParaRPr kumimoji="1" lang="en-US" altLang="ja-JP" sz="1800" kern="1200" dirty="0" smtClean="0">
                        <a:solidFill>
                          <a:schemeClr val="tx1"/>
                        </a:solidFill>
                        <a:effectLst/>
                        <a:latin typeface="+mn-lt"/>
                        <a:ea typeface="+mn-ea"/>
                        <a:cs typeface="+mn-cs"/>
                      </a:endParaRPr>
                    </a:p>
                    <a:p>
                      <a:r>
                        <a:rPr kumimoji="1" lang="en-US" altLang="ja-JP" sz="1600" b="0" u="sng" kern="1200" dirty="0" smtClean="0">
                          <a:solidFill>
                            <a:schemeClr val="tx1"/>
                          </a:solidFill>
                          <a:effectLst/>
                          <a:latin typeface="+mn-lt"/>
                          <a:ea typeface="+mn-ea"/>
                          <a:cs typeface="+mn-cs"/>
                        </a:rPr>
                        <a:t>※</a:t>
                      </a:r>
                      <a:r>
                        <a:rPr kumimoji="1" lang="ja-JP" altLang="en-US" sz="1600" b="0" u="sng" kern="1200" dirty="0" smtClean="0">
                          <a:solidFill>
                            <a:schemeClr val="tx1"/>
                          </a:solidFill>
                          <a:effectLst/>
                          <a:latin typeface="+mn-lt"/>
                          <a:ea typeface="+mn-ea"/>
                          <a:cs typeface="+mn-cs"/>
                        </a:rPr>
                        <a:t>届出は事業者単位で行います。事業所ごとに届け出る必要はありません。</a:t>
                      </a:r>
                      <a:endParaRPr kumimoji="1" lang="en-US" altLang="ja-JP" sz="1600" b="0" u="sng" kern="1200" dirty="0" smtClean="0">
                        <a:solidFill>
                          <a:schemeClr val="tx1"/>
                        </a:solidFill>
                        <a:effectLst/>
                        <a:latin typeface="+mn-lt"/>
                        <a:ea typeface="+mn-ea"/>
                        <a:cs typeface="+mn-cs"/>
                      </a:endParaRPr>
                    </a:p>
                    <a:p>
                      <a:r>
                        <a:rPr kumimoji="1" lang="ja-JP" altLang="en-US" sz="1800" kern="1200" dirty="0" smtClean="0">
                          <a:solidFill>
                            <a:schemeClr val="tx1"/>
                          </a:solidFill>
                          <a:effectLst/>
                          <a:latin typeface="+mn-lt"/>
                          <a:ea typeface="+mn-ea"/>
                          <a:cs typeface="+mn-cs"/>
                        </a:rPr>
                        <a:t>○届出先は、加須市内において地域密着型（介護予防）サービスのみを行う事業者は加須市となります。その他、事業者が運営する事業所の範囲により指定都市、県、国のいずれかが届出先になります。</a:t>
                      </a:r>
                      <a:endParaRPr kumimoji="1" lang="en-US" altLang="ja-JP" sz="1800" kern="1200" dirty="0" smtClean="0">
                        <a:solidFill>
                          <a:schemeClr val="tx1"/>
                        </a:solidFill>
                        <a:effectLst/>
                        <a:latin typeface="+mn-lt"/>
                        <a:ea typeface="+mn-ea"/>
                        <a:cs typeface="+mn-cs"/>
                      </a:endParaRPr>
                    </a:p>
                    <a:p>
                      <a:r>
                        <a:rPr kumimoji="1" lang="en-US" altLang="ja-JP" sz="1800" kern="1200" dirty="0" smtClean="0">
                          <a:solidFill>
                            <a:schemeClr val="tx1"/>
                          </a:solidFill>
                          <a:effectLst/>
                          <a:latin typeface="+mn-lt"/>
                          <a:ea typeface="+mn-ea"/>
                          <a:cs typeface="+mn-cs"/>
                        </a:rPr>
                        <a:t>※</a:t>
                      </a:r>
                      <a:r>
                        <a:rPr kumimoji="1" lang="ja-JP" altLang="en-US" sz="1800" kern="1200" dirty="0" smtClean="0">
                          <a:solidFill>
                            <a:schemeClr val="tx1"/>
                          </a:solidFill>
                          <a:effectLst/>
                          <a:latin typeface="+mn-lt"/>
                          <a:ea typeface="+mn-ea"/>
                          <a:cs typeface="+mn-cs"/>
                        </a:rPr>
                        <a:t>詳しくは市ホームページをご確認ください。</a:t>
                      </a:r>
                      <a:r>
                        <a:rPr kumimoji="1" lang="en-US" altLang="ja-JP" sz="1800" kern="1200" dirty="0" smtClean="0">
                          <a:solidFill>
                            <a:schemeClr val="tx1"/>
                          </a:solidFill>
                          <a:effectLst/>
                          <a:latin typeface="+mn-lt"/>
                          <a:ea typeface="+mn-ea"/>
                          <a:cs typeface="+mn-cs"/>
                        </a:rPr>
                        <a:t>『</a:t>
                      </a:r>
                      <a:r>
                        <a:rPr kumimoji="1" lang="ja-JP" altLang="en-US" sz="1800" kern="1200" dirty="0" smtClean="0">
                          <a:solidFill>
                            <a:schemeClr val="tx1"/>
                          </a:solidFill>
                          <a:effectLst/>
                          <a:latin typeface="+mn-lt"/>
                          <a:ea typeface="+mn-ea"/>
                          <a:cs typeface="+mn-cs"/>
                        </a:rPr>
                        <a:t>業務管理体制の届出について</a:t>
                      </a:r>
                      <a:r>
                        <a:rPr kumimoji="1" lang="en-US" altLang="ja-JP" sz="1800" kern="1200" dirty="0" smtClean="0">
                          <a:solidFill>
                            <a:schemeClr val="tx1"/>
                          </a:solidFill>
                          <a:effectLst/>
                          <a:latin typeface="+mn-lt"/>
                          <a:ea typeface="+mn-ea"/>
                          <a:cs typeface="+mn-cs"/>
                        </a:rPr>
                        <a:t>』</a:t>
                      </a:r>
                    </a:p>
                    <a:p>
                      <a:r>
                        <a:rPr kumimoji="1" lang="en-US" altLang="ja-JP" sz="1800" u="sng" kern="1200" dirty="0" smtClean="0">
                          <a:solidFill>
                            <a:schemeClr val="tx1"/>
                          </a:solidFill>
                          <a:effectLst/>
                          <a:latin typeface="+mn-lt"/>
                          <a:ea typeface="+mn-ea"/>
                          <a:cs typeface="+mn-cs"/>
                        </a:rPr>
                        <a:t>URL:</a:t>
                      </a:r>
                      <a:r>
                        <a:rPr kumimoji="1" lang="ja-JP" altLang="en-US" sz="1800" u="sng" kern="1200" dirty="0" smtClean="0">
                          <a:solidFill>
                            <a:schemeClr val="tx1"/>
                          </a:solidFill>
                          <a:effectLst/>
                          <a:latin typeface="+mn-lt"/>
                          <a:ea typeface="+mn-ea"/>
                          <a:cs typeface="+mn-cs"/>
                        </a:rPr>
                        <a:t>　</a:t>
                      </a:r>
                      <a:r>
                        <a:rPr kumimoji="1" lang="en-US" altLang="ja-JP" sz="1800" b="0" i="0" u="sng" kern="1200" dirty="0" smtClean="0">
                          <a:solidFill>
                            <a:schemeClr val="tx1"/>
                          </a:solidFill>
                          <a:effectLst/>
                          <a:latin typeface="+mn-lt"/>
                          <a:ea typeface="+mn-ea"/>
                          <a:cs typeface="+mn-cs"/>
                        </a:rPr>
                        <a:t>http://www.city.kazo.lg.jp/soshiki/tikifukusi/shidoukansa/29904.html</a:t>
                      </a:r>
                      <a:endParaRPr kumimoji="1" lang="en-US" altLang="ja-JP" sz="1800" u="sng" kern="1200" dirty="0" smtClean="0">
                        <a:solidFill>
                          <a:schemeClr val="tx1"/>
                        </a:solidFill>
                        <a:effectLst/>
                        <a:latin typeface="+mn-lt"/>
                        <a:ea typeface="+mn-ea"/>
                        <a:cs typeface="+mn-cs"/>
                      </a:endParaRPr>
                    </a:p>
                    <a:p>
                      <a:r>
                        <a:rPr kumimoji="1" lang="ja-JP" altLang="en-US" sz="1800" b="1" u="sng" kern="1200" dirty="0" smtClean="0">
                          <a:solidFill>
                            <a:schemeClr val="tx1"/>
                          </a:solidFill>
                          <a:effectLst/>
                          <a:latin typeface="+mn-ea"/>
                          <a:ea typeface="+mn-ea"/>
                          <a:cs typeface="+mn-cs"/>
                        </a:rPr>
                        <a:t>○また、整備届出事項（</a:t>
                      </a:r>
                      <a:r>
                        <a:rPr kumimoji="1" lang="zh-TW" altLang="en-US" sz="1800" b="1" u="sng" kern="1200" dirty="0" smtClean="0">
                          <a:solidFill>
                            <a:schemeClr val="tx1"/>
                          </a:solidFill>
                          <a:effectLst/>
                          <a:latin typeface="ＭＳ Ｐゴシック" panose="020B0600070205080204" pitchFamily="50" charset="-128"/>
                          <a:ea typeface="ＭＳ Ｐゴシック" panose="020B0600070205080204" pitchFamily="50" charset="-128"/>
                          <a:cs typeface="+mn-cs"/>
                        </a:rPr>
                        <a:t>法令遵守責任者</a:t>
                      </a:r>
                      <a:r>
                        <a:rPr kumimoji="1" lang="ja-JP" altLang="en-US" sz="1800" b="1" u="sng" kern="1200" dirty="0" smtClean="0">
                          <a:solidFill>
                            <a:schemeClr val="tx1"/>
                          </a:solidFill>
                          <a:effectLst/>
                          <a:latin typeface="+mn-ea"/>
                          <a:ea typeface="+mn-ea"/>
                          <a:cs typeface="+mn-cs"/>
                        </a:rPr>
                        <a:t>）が代表者、管理者となっている事業所において、その方が退職等により不在となっている事例がありました。事業所においては、改めて</a:t>
                      </a:r>
                      <a:r>
                        <a:rPr kumimoji="1" lang="zh-TW" altLang="en-US" sz="1800" b="1" u="sng" kern="1200" dirty="0" smtClean="0">
                          <a:solidFill>
                            <a:schemeClr val="tx1"/>
                          </a:solidFill>
                          <a:effectLst/>
                          <a:latin typeface="ＭＳ Ｐゴシック" panose="020B0600070205080204" pitchFamily="50" charset="-128"/>
                          <a:ea typeface="ＭＳ Ｐゴシック" panose="020B0600070205080204" pitchFamily="50" charset="-128"/>
                          <a:cs typeface="+mn-cs"/>
                        </a:rPr>
                        <a:t>法令遵守責任者</a:t>
                      </a:r>
                      <a:r>
                        <a:rPr kumimoji="1" lang="ja-JP" altLang="en-US" sz="1800" b="1" u="sng" kern="1200" dirty="0" smtClean="0">
                          <a:solidFill>
                            <a:schemeClr val="tx1"/>
                          </a:solidFill>
                          <a:effectLst/>
                          <a:latin typeface="+mn-ea"/>
                          <a:ea typeface="+mn-ea"/>
                          <a:cs typeface="+mn-cs"/>
                        </a:rPr>
                        <a:t>を確認いただき、変更する場合は変更届を提出してください。</a:t>
                      </a:r>
                      <a:endParaRPr kumimoji="1" lang="en-US" altLang="ja-JP" sz="1800" b="1" u="sng" kern="1200" dirty="0" smtClean="0">
                        <a:solidFill>
                          <a:schemeClr val="tx1"/>
                        </a:solidFill>
                        <a:effectLst/>
                        <a:latin typeface="+mn-ea"/>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25</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a:t>【</a:t>
            </a:r>
            <a:r>
              <a:rPr lang="ja-JP" altLang="en-US" sz="1600" dirty="0"/>
              <a:t>関係する資料</a:t>
            </a:r>
            <a:r>
              <a:rPr lang="en-US" altLang="ja-JP" sz="1600" dirty="0"/>
              <a:t>】</a:t>
            </a:r>
            <a:r>
              <a:rPr lang="ja-JP" altLang="en-US" sz="1600" dirty="0"/>
              <a:t> ・令和３年度実地指導における主な指導・注意事項</a:t>
            </a:r>
            <a:endParaRPr lang="en-US" altLang="ja-JP" sz="1600" dirty="0"/>
          </a:p>
        </p:txBody>
      </p:sp>
    </p:spTree>
    <p:extLst>
      <p:ext uri="{BB962C8B-B14F-4D97-AF65-F5344CB8AC3E}">
        <p14:creationId xmlns:p14="http://schemas.microsoft.com/office/powerpoint/2010/main" val="29025128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lang="ja-JP" altLang="en-US" sz="2800" b="1" dirty="0" smtClean="0">
                <a:solidFill>
                  <a:schemeClr val="bg1"/>
                </a:solidFill>
              </a:rPr>
              <a:t>　</a:t>
            </a:r>
            <a:r>
              <a:rPr lang="ja-JP" altLang="en-US" sz="2800" b="1" dirty="0">
                <a:solidFill>
                  <a:schemeClr val="bg1"/>
                </a:solidFill>
              </a:rPr>
              <a:t>令和３年度</a:t>
            </a:r>
            <a:r>
              <a:rPr lang="ja-JP" altLang="en-US" sz="2800" b="1" dirty="0" smtClean="0">
                <a:solidFill>
                  <a:schemeClr val="bg1"/>
                </a:solidFill>
              </a:rPr>
              <a:t>実地指導における主な指導・注意事項⑧</a:t>
            </a:r>
            <a:endParaRPr kumimoji="1" lang="ja-JP" altLang="en-US" sz="2800" b="1" dirty="0">
              <a:solidFill>
                <a:schemeClr val="bg1"/>
              </a:solidFill>
            </a:endParaRPr>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386060710"/>
              </p:ext>
            </p:extLst>
          </p:nvPr>
        </p:nvGraphicFramePr>
        <p:xfrm>
          <a:off x="838200" y="1210236"/>
          <a:ext cx="10515600" cy="4512584"/>
        </p:xfrm>
        <a:graphic>
          <a:graphicData uri="http://schemas.openxmlformats.org/drawingml/2006/table">
            <a:tbl>
              <a:tblPr firstRow="1" bandRow="1">
                <a:tableStyleId>{5940675A-B579-460E-94D1-54222C63F5DA}</a:tableStyleId>
              </a:tblPr>
              <a:tblGrid>
                <a:gridCol w="2281518"/>
                <a:gridCol w="8234082"/>
              </a:tblGrid>
              <a:tr h="2886061">
                <a:tc>
                  <a:txBody>
                    <a:bodyPr/>
                    <a:lstStyle/>
                    <a:p>
                      <a:r>
                        <a:rPr kumimoji="1" lang="ja-JP" altLang="en-US" b="0" dirty="0" smtClean="0">
                          <a:latin typeface="+mn-ea"/>
                          <a:ea typeface="+mn-ea"/>
                        </a:rPr>
                        <a:t>問題点</a:t>
                      </a:r>
                      <a:endParaRPr kumimoji="1" lang="ja-JP" altLang="en-US" b="0" dirty="0">
                        <a:latin typeface="+mn-ea"/>
                        <a:ea typeface="+mn-ea"/>
                      </a:endParaRPr>
                    </a:p>
                  </a:txBody>
                  <a:tcPr anchor="ct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u="none" kern="1200" dirty="0" smtClean="0">
                          <a:solidFill>
                            <a:schemeClr val="tx1"/>
                          </a:solidFill>
                          <a:effectLst/>
                          <a:latin typeface="+mn-lt"/>
                          <a:ea typeface="+mn-ea"/>
                          <a:cs typeface="+mn-cs"/>
                        </a:rPr>
                        <a:t>①「前６月間に当該指定居宅介護支援事業所において作成された居宅サービス計画の総数のうちに訪問介護、通所介護、福祉用具貸与及び地域密着型通所介護（以下、「訪問介護等」という。）がそれぞれ位置付けられた居宅サービス計画の数が占める割合」</a:t>
                      </a:r>
                      <a:endParaRPr kumimoji="1" lang="en-US" altLang="ja-JP" sz="1800" b="1" u="none"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kern="1200" dirty="0" smtClean="0">
                          <a:solidFill>
                            <a:schemeClr val="tx1"/>
                          </a:solidFill>
                          <a:effectLst/>
                          <a:latin typeface="+mn-lt"/>
                          <a:ea typeface="+mn-ea"/>
                          <a:cs typeface="+mn-cs"/>
                        </a:rPr>
                        <a:t>及び</a:t>
                      </a:r>
                      <a:endParaRPr kumimoji="1" lang="en-US" altLang="ja-JP" sz="1800" b="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u="none" kern="1200" dirty="0" smtClean="0">
                          <a:solidFill>
                            <a:schemeClr val="tx1"/>
                          </a:solidFill>
                          <a:effectLst/>
                          <a:latin typeface="+mn-lt"/>
                          <a:ea typeface="+mn-ea"/>
                          <a:cs typeface="+mn-cs"/>
                        </a:rPr>
                        <a:t>②「前６月間に当該指定居宅介護支援事業所において作成された居宅サービス計画に位置付けられた訪問介護等ごとの回数のうちに同一の指定居宅サービス事業者又は指定地域密着型サービス事業者によって提供されたものが占める割合」</a:t>
                      </a:r>
                      <a:endParaRPr kumimoji="1" lang="en-US" altLang="ja-JP" sz="1800" b="1" u="none"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について、口頭での説明を行ったが、文書を交付し理解したことについて利用者等から署名を得ていない。</a:t>
                      </a:r>
                      <a:r>
                        <a:rPr kumimoji="1" lang="en-US" altLang="ja-JP" sz="1800" u="sng" kern="1200" dirty="0" smtClean="0">
                          <a:solidFill>
                            <a:schemeClr val="tx1"/>
                          </a:solidFill>
                          <a:effectLst/>
                          <a:latin typeface="+mn-lt"/>
                          <a:ea typeface="+mn-ea"/>
                          <a:cs typeface="+mn-cs"/>
                        </a:rPr>
                        <a:t>【</a:t>
                      </a:r>
                      <a:r>
                        <a:rPr kumimoji="1" lang="ja-JP" altLang="en-US" sz="1800" u="sng" kern="1200" dirty="0" smtClean="0">
                          <a:solidFill>
                            <a:schemeClr val="tx1"/>
                          </a:solidFill>
                          <a:effectLst/>
                          <a:latin typeface="+mn-lt"/>
                          <a:ea typeface="+mn-ea"/>
                          <a:cs typeface="+mn-cs"/>
                        </a:rPr>
                        <a:t>居宅介護支援</a:t>
                      </a:r>
                      <a:r>
                        <a:rPr kumimoji="1" lang="en-US" altLang="ja-JP" sz="1800" u="sng" kern="1200" dirty="0" smtClean="0">
                          <a:solidFill>
                            <a:schemeClr val="tx1"/>
                          </a:solidFill>
                          <a:effectLst/>
                          <a:latin typeface="+mn-lt"/>
                          <a:ea typeface="+mn-ea"/>
                          <a:cs typeface="+mn-cs"/>
                        </a:rPr>
                        <a:t>】</a:t>
                      </a:r>
                      <a:endParaRPr kumimoji="1" lang="ja-JP" altLang="en-US" u="sng" dirty="0">
                        <a:latin typeface="+mn-ea"/>
                        <a:ea typeface="+mn-ea"/>
                      </a:endParaRPr>
                    </a:p>
                  </a:txBody>
                  <a:tcPr anchor="ctr"/>
                </a:tc>
              </a:tr>
              <a:tr h="372395">
                <a:tc>
                  <a:txBody>
                    <a:bodyPr/>
                    <a:lstStyle/>
                    <a:p>
                      <a:r>
                        <a:rPr kumimoji="1" lang="ja-JP" altLang="en-US" b="0" dirty="0" smtClean="0">
                          <a:latin typeface="+mn-ea"/>
                          <a:ea typeface="+mn-ea"/>
                        </a:rPr>
                        <a:t>指導内容</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en-US" sz="1800" kern="1200" dirty="0" smtClean="0">
                          <a:solidFill>
                            <a:schemeClr val="tx1"/>
                          </a:solidFill>
                          <a:effectLst/>
                          <a:latin typeface="+mn-lt"/>
                          <a:ea typeface="+mn-ea"/>
                          <a:cs typeface="+mn-cs"/>
                        </a:rPr>
                        <a:t>口頭の説明だけでなく、文書を交付し利用者等から署名を得てください。</a:t>
                      </a:r>
                      <a:endParaRPr kumimoji="1" lang="ja-JP" altLang="ja-JP" sz="1800" kern="1200" dirty="0">
                        <a:solidFill>
                          <a:schemeClr val="tx1"/>
                        </a:solidFill>
                        <a:effectLst/>
                        <a:latin typeface="+mn-lt"/>
                        <a:ea typeface="+mn-ea"/>
                        <a:cs typeface="+mn-cs"/>
                      </a:endParaRPr>
                    </a:p>
                  </a:txBody>
                  <a:tcPr anchor="ctr"/>
                </a:tc>
              </a:tr>
              <a:tr h="1254128">
                <a:tc>
                  <a:txBody>
                    <a:bodyPr/>
                    <a:lstStyle/>
                    <a:p>
                      <a:r>
                        <a:rPr kumimoji="1" lang="ja-JP" altLang="en-US" b="0" dirty="0" smtClean="0">
                          <a:latin typeface="+mn-ea"/>
                          <a:ea typeface="+mn-ea"/>
                        </a:rPr>
                        <a:t>指導内容の説明</a:t>
                      </a:r>
                      <a:endParaRPr kumimoji="1" lang="ja-JP" altLang="en-US" b="0" dirty="0">
                        <a:latin typeface="+mn-ea"/>
                        <a:ea typeface="+mn-ea"/>
                      </a:endParaRPr>
                    </a:p>
                  </a:txBody>
                  <a:tcPr anchor="ctr">
                    <a:solidFill>
                      <a:schemeClr val="accent1">
                        <a:lumMod val="40000"/>
                        <a:lumOff val="60000"/>
                      </a:schemeClr>
                    </a:solidFill>
                  </a:tcPr>
                </a:tc>
                <a:tc>
                  <a:txBody>
                    <a:bodyPr/>
                    <a:lstStyle/>
                    <a:p>
                      <a:r>
                        <a:rPr kumimoji="1" lang="ja-JP" altLang="en-US" sz="1800" kern="1200" dirty="0" smtClean="0">
                          <a:solidFill>
                            <a:schemeClr val="tx1"/>
                          </a:solidFill>
                          <a:effectLst/>
                          <a:latin typeface="+mn-lt"/>
                          <a:ea typeface="+mn-ea"/>
                          <a:cs typeface="+mn-cs"/>
                        </a:rPr>
                        <a:t>○説明する内容は上記①②の事項となりますが、説明した文書に①又は②の一方しか記載されていない事例がありました。説明する文書に必要事項が全て記載されているか確認をお願い</a:t>
                      </a:r>
                      <a:r>
                        <a:rPr kumimoji="1" lang="ja-JP" altLang="en-US" sz="1800" kern="1200" smtClean="0">
                          <a:solidFill>
                            <a:schemeClr val="tx1"/>
                          </a:solidFill>
                          <a:effectLst/>
                          <a:latin typeface="+mn-lt"/>
                          <a:ea typeface="+mn-ea"/>
                          <a:cs typeface="+mn-cs"/>
                        </a:rPr>
                        <a:t>します。</a:t>
                      </a:r>
                      <a:endParaRPr kumimoji="1" lang="en-US" altLang="ja-JP" sz="1800"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26</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a:t>【</a:t>
            </a:r>
            <a:r>
              <a:rPr lang="ja-JP" altLang="en-US" sz="1600" dirty="0"/>
              <a:t>関係する資料</a:t>
            </a:r>
            <a:r>
              <a:rPr lang="en-US" altLang="ja-JP" sz="1600" dirty="0"/>
              <a:t>】</a:t>
            </a:r>
            <a:r>
              <a:rPr lang="ja-JP" altLang="en-US" sz="1600" dirty="0"/>
              <a:t> ・令和３年度実地指導における主な指導・注意事項</a:t>
            </a:r>
            <a:endParaRPr lang="en-US" altLang="ja-JP" sz="1600" dirty="0"/>
          </a:p>
        </p:txBody>
      </p:sp>
    </p:spTree>
    <p:extLst>
      <p:ext uri="{BB962C8B-B14F-4D97-AF65-F5344CB8AC3E}">
        <p14:creationId xmlns:p14="http://schemas.microsoft.com/office/powerpoint/2010/main" val="42727037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5991225"/>
          </a:xfrm>
        </p:spPr>
        <p:txBody>
          <a:bodyPr/>
          <a:lstStyle/>
          <a:p>
            <a:pPr algn="ctr"/>
            <a:r>
              <a:rPr kumimoji="1" lang="ja-JP" altLang="en-US" dirty="0" smtClean="0"/>
              <a:t>その他のお知らせ</a:t>
            </a:r>
            <a:endParaRPr kumimoji="1" lang="ja-JP" altLang="en-US"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27</a:t>
            </a:fld>
            <a:endParaRPr kumimoji="1" lang="ja-JP" altLang="en-US"/>
          </a:p>
        </p:txBody>
      </p:sp>
    </p:spTree>
    <p:extLst>
      <p:ext uri="{BB962C8B-B14F-4D97-AF65-F5344CB8AC3E}">
        <p14:creationId xmlns:p14="http://schemas.microsoft.com/office/powerpoint/2010/main" val="14200301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lang="ja-JP" altLang="en-US" sz="2800" b="1" dirty="0">
                <a:solidFill>
                  <a:schemeClr val="bg1"/>
                </a:solidFill>
              </a:rPr>
              <a:t>　</a:t>
            </a:r>
            <a:r>
              <a:rPr lang="ja-JP" altLang="en-US" sz="2800" b="1" dirty="0" smtClean="0">
                <a:solidFill>
                  <a:schemeClr val="bg1"/>
                </a:solidFill>
              </a:rPr>
              <a:t>変更届の提出について</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1800" dirty="0" smtClean="0"/>
              <a:t>「令和</a:t>
            </a:r>
            <a:r>
              <a:rPr lang="ja-JP" altLang="en-US" sz="1800" dirty="0"/>
              <a:t>３年度実地指導における主な指導・注意</a:t>
            </a:r>
            <a:r>
              <a:rPr lang="ja-JP" altLang="en-US" sz="1800" dirty="0" smtClean="0"/>
              <a:t>事項」においても説明しましたが、これまでの実地指導において、</a:t>
            </a:r>
            <a:r>
              <a:rPr lang="ja-JP" altLang="en-US" sz="1800" u="sng" dirty="0" smtClean="0"/>
              <a:t>届出が必要な事項に変更があった場合でも、変更届が提出されていない事例がありました。</a:t>
            </a:r>
            <a:r>
              <a:rPr lang="ja-JP" altLang="en-US" sz="1800" dirty="0" smtClean="0"/>
              <a:t>各事業所において下記事項に変更があった場合に届出がされているか確認をお願いします。</a:t>
            </a:r>
            <a:endParaRPr lang="en-US" altLang="ja-JP" sz="1800" dirty="0" smtClean="0"/>
          </a:p>
          <a:p>
            <a:pPr marL="0" indent="0">
              <a:buNone/>
            </a:pPr>
            <a:r>
              <a:rPr lang="ja-JP" altLang="en-US" sz="1800" b="1" dirty="0" smtClean="0"/>
              <a:t>○届出が必要な事項</a:t>
            </a:r>
            <a:endParaRPr lang="en-US" altLang="ja-JP" sz="2000" b="1" dirty="0"/>
          </a:p>
          <a:p>
            <a:pPr marL="0" indent="0">
              <a:buNone/>
            </a:pPr>
            <a:endParaRPr lang="en-US" altLang="ja-JP" sz="1050" dirty="0" smtClean="0"/>
          </a:p>
          <a:p>
            <a:pPr marL="0" indent="0">
              <a:buNone/>
            </a:pPr>
            <a:endParaRPr lang="en-US" altLang="ja-JP" sz="1050" dirty="0"/>
          </a:p>
          <a:p>
            <a:pPr marL="0" indent="0">
              <a:buNone/>
            </a:pPr>
            <a:endParaRPr lang="en-US" altLang="ja-JP" sz="1050" dirty="0" smtClean="0"/>
          </a:p>
          <a:p>
            <a:pPr marL="0" indent="0">
              <a:buNone/>
            </a:pPr>
            <a:endParaRPr lang="en-US" altLang="ja-JP" sz="1050" dirty="0"/>
          </a:p>
          <a:p>
            <a:pPr marL="0" indent="0">
              <a:buNone/>
            </a:pPr>
            <a:endParaRPr lang="en-US" altLang="ja-JP" sz="1050" dirty="0" smtClean="0"/>
          </a:p>
          <a:p>
            <a:pPr marL="0" indent="0">
              <a:buNone/>
            </a:pPr>
            <a:endParaRPr lang="en-US" altLang="ja-JP" sz="1050" dirty="0"/>
          </a:p>
          <a:p>
            <a:pPr marL="0" indent="0">
              <a:buNone/>
            </a:pPr>
            <a:r>
              <a:rPr lang="ja-JP" altLang="en-US" sz="1800" b="1" dirty="0" smtClean="0"/>
              <a:t>○届出様式の掲載場所</a:t>
            </a:r>
            <a:r>
              <a:rPr lang="en-US" altLang="ja-JP" sz="1800" b="1" dirty="0" smtClean="0"/>
              <a:t>URL</a:t>
            </a:r>
            <a:r>
              <a:rPr lang="ja-JP" altLang="en-US" sz="1800" b="1" dirty="0" smtClean="0"/>
              <a:t>（市ホームページ）</a:t>
            </a:r>
            <a:endParaRPr lang="en-US" altLang="ja-JP" sz="1400" b="1" dirty="0" smtClean="0"/>
          </a:p>
          <a:p>
            <a:pPr marL="0" indent="0">
              <a:buNone/>
            </a:pPr>
            <a:endParaRPr lang="en-US" altLang="ja-JP" sz="18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28</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・な</a:t>
            </a:r>
            <a:r>
              <a:rPr lang="ja-JP" altLang="en-US" sz="1600" dirty="0"/>
              <a:t>し</a:t>
            </a:r>
            <a:endParaRPr lang="en-US" altLang="ja-JP" sz="1600" dirty="0"/>
          </a:p>
        </p:txBody>
      </p:sp>
      <p:graphicFrame>
        <p:nvGraphicFramePr>
          <p:cNvPr id="6" name="表 5"/>
          <p:cNvGraphicFramePr>
            <a:graphicFrameLocks noGrp="1"/>
          </p:cNvGraphicFramePr>
          <p:nvPr>
            <p:extLst>
              <p:ext uri="{D42A27DB-BD31-4B8C-83A1-F6EECF244321}">
                <p14:modId xmlns:p14="http://schemas.microsoft.com/office/powerpoint/2010/main" val="2898454611"/>
              </p:ext>
            </p:extLst>
          </p:nvPr>
        </p:nvGraphicFramePr>
        <p:xfrm>
          <a:off x="838200" y="2501153"/>
          <a:ext cx="10515600" cy="1463040"/>
        </p:xfrm>
        <a:graphic>
          <a:graphicData uri="http://schemas.openxmlformats.org/drawingml/2006/table">
            <a:tbl>
              <a:tblPr firstRow="1" bandRow="1">
                <a:tableStyleId>{5C22544A-7EE6-4342-B048-85BDC9FD1C3A}</a:tableStyleId>
              </a:tblPr>
              <a:tblGrid>
                <a:gridCol w="10515600"/>
              </a:tblGrid>
              <a:tr h="1457374">
                <a:tc>
                  <a:txBody>
                    <a:bodyPr/>
                    <a:lstStyle/>
                    <a:p>
                      <a:r>
                        <a:rPr kumimoji="1" lang="ja-JP" altLang="en-US" b="0" dirty="0" smtClean="0">
                          <a:solidFill>
                            <a:schemeClr val="tx1"/>
                          </a:solidFill>
                        </a:rPr>
                        <a:t>・事業所の名称、所在地　・代表者・申請者（法人）の名称、所在地　・法人の登記事項（事業の係る部分）</a:t>
                      </a:r>
                      <a:endParaRPr kumimoji="1" lang="en-US" altLang="ja-JP" b="0" dirty="0" smtClean="0">
                        <a:solidFill>
                          <a:schemeClr val="tx1"/>
                        </a:solidFill>
                      </a:endParaRPr>
                    </a:p>
                    <a:p>
                      <a:r>
                        <a:rPr kumimoji="1" lang="ja-JP" altLang="en-US" b="0" dirty="0" smtClean="0">
                          <a:solidFill>
                            <a:schemeClr val="tx1"/>
                          </a:solidFill>
                        </a:rPr>
                        <a:t>・事業所の平面図　・事業所の管理者　・運営規程　・介護支援専門員（該当サービスのみ）</a:t>
                      </a:r>
                      <a:endParaRPr kumimoji="1" lang="en-US" altLang="ja-JP"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・協力医療機関の名称及び診療科名並びに契約の内容（該当サービスのみ）</a:t>
                      </a:r>
                      <a:endParaRPr kumimoji="1" lang="en-US" altLang="ja-JP"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・介護老人福祉施設等との連携体制及び支援の体制の概要（該当サービスのみ）</a:t>
                      </a:r>
                      <a:endParaRPr kumimoji="1" lang="en-US" altLang="ja-JP"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・連携する訪問看護を行う事業所の名称、所在地（該当サービスのみ）</a:t>
                      </a:r>
                      <a:endParaRPr kumimoji="1" lang="en-US" altLang="ja-JP"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029822787"/>
              </p:ext>
            </p:extLst>
          </p:nvPr>
        </p:nvGraphicFramePr>
        <p:xfrm>
          <a:off x="838200" y="4522500"/>
          <a:ext cx="10506635" cy="1168400"/>
        </p:xfrm>
        <a:graphic>
          <a:graphicData uri="http://schemas.openxmlformats.org/drawingml/2006/table">
            <a:tbl>
              <a:tblPr firstRow="1" bandRow="1">
                <a:tableStyleId>{5C22544A-7EE6-4342-B048-85BDC9FD1C3A}</a:tableStyleId>
              </a:tblPr>
              <a:tblGrid>
                <a:gridCol w="2490099"/>
                <a:gridCol w="8016536"/>
              </a:tblGrid>
              <a:tr h="370840">
                <a:tc>
                  <a:txBody>
                    <a:bodyPr/>
                    <a:lstStyle/>
                    <a:p>
                      <a:r>
                        <a:rPr kumimoji="1" lang="ja-JP" altLang="en-US" sz="1600" b="0" dirty="0" smtClean="0">
                          <a:solidFill>
                            <a:schemeClr val="tx1"/>
                          </a:solidFill>
                        </a:rPr>
                        <a:t>居宅介護支援事業所</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800" b="0" i="0" kern="1200" dirty="0" smtClean="0">
                          <a:solidFill>
                            <a:schemeClr val="tx1"/>
                          </a:solidFill>
                          <a:effectLst/>
                          <a:latin typeface="+mn-lt"/>
                          <a:ea typeface="+mn-ea"/>
                          <a:cs typeface="+mn-cs"/>
                        </a:rPr>
                        <a:t>http://www.city.kazo.lg.jp/soshiki/tikifukusi/shidoukansa/16790.html</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kumimoji="1" lang="ja-JP" altLang="en-US" sz="1600" b="0" dirty="0" smtClean="0">
                          <a:solidFill>
                            <a:schemeClr val="tx1"/>
                          </a:solidFill>
                        </a:rPr>
                        <a:t>介護予防支援事業所</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dirty="0" smtClean="0">
                          <a:effectLst/>
                        </a:rPr>
                        <a:t>http</a:t>
                      </a:r>
                      <a:r>
                        <a:rPr lang="en-US" dirty="0">
                          <a:effectLst/>
                        </a:rPr>
                        <a:t>://www.city.kazo.lg.jp/soshiki/tikifukusi/shidoukansa/29884.html</a:t>
                      </a:r>
                    </a:p>
                  </a:txBody>
                  <a:tcPr marL="95250" marR="9525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kumimoji="1" lang="ja-JP" altLang="en-US" sz="1600" b="0" dirty="0" smtClean="0">
                          <a:solidFill>
                            <a:schemeClr val="tx1"/>
                          </a:solidFill>
                        </a:rPr>
                        <a:t>地域密着型サービス</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800" b="0" i="0" kern="1200" dirty="0" smtClean="0">
                          <a:solidFill>
                            <a:schemeClr val="dk1"/>
                          </a:solidFill>
                          <a:effectLst/>
                          <a:latin typeface="+mn-lt"/>
                          <a:ea typeface="+mn-ea"/>
                          <a:cs typeface="+mn-cs"/>
                        </a:rPr>
                        <a:t>http://www.city.kazo.lg.jp/soshiki/tikifukusi/shidoukansa/16783.html</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2101178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lang="ja-JP" altLang="en-US" sz="2800" b="1" dirty="0">
                <a:solidFill>
                  <a:schemeClr val="bg1"/>
                </a:solidFill>
              </a:rPr>
              <a:t>　</a:t>
            </a:r>
            <a:r>
              <a:rPr lang="ja-JP" altLang="en-US" sz="2800" b="1" dirty="0" smtClean="0">
                <a:solidFill>
                  <a:schemeClr val="bg1"/>
                </a:solidFill>
              </a:rPr>
              <a:t>押印廃止について</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smtClean="0"/>
              <a:t>押印を求める手続の見直し等により、法令及び条例等が改正され、事業所が申請・届出の際に使用する様式の押印欄が廃止されました。</a:t>
            </a:r>
            <a:endParaRPr lang="en-US" altLang="ja-JP" sz="2400" dirty="0" smtClean="0"/>
          </a:p>
          <a:p>
            <a:pPr marL="0" indent="0">
              <a:buNone/>
            </a:pPr>
            <a:r>
              <a:rPr lang="ja-JP" altLang="en-US" sz="2000" dirty="0" smtClean="0"/>
              <a:t>例）指定申請書、指定更新申請書、変更届出書、体制届など</a:t>
            </a:r>
            <a:endParaRPr lang="en-US" altLang="ja-JP" sz="2000" dirty="0" smtClean="0"/>
          </a:p>
          <a:p>
            <a:pPr marL="0" indent="0">
              <a:buNone/>
            </a:pPr>
            <a:r>
              <a:rPr lang="ja-JP" altLang="en-US" sz="2400" dirty="0" smtClean="0"/>
              <a:t>それに伴い、これまで申請や届出を行う際は「持参」又は「郵送」で行っていましたが、令和３年度より</a:t>
            </a:r>
            <a:r>
              <a:rPr lang="ja-JP" altLang="en-US" sz="2400" u="sng" dirty="0" smtClean="0"/>
              <a:t>「メール」による申請・届出も可能としました。</a:t>
            </a:r>
            <a:endParaRPr lang="en-US" altLang="ja-JP" sz="2400" u="sng" dirty="0" smtClean="0"/>
          </a:p>
          <a:p>
            <a:pPr marL="0" indent="0">
              <a:buNone/>
            </a:pPr>
            <a:endParaRPr lang="en-US" altLang="ja-JP" sz="2400" dirty="0" smtClean="0"/>
          </a:p>
          <a:p>
            <a:pPr marL="0" indent="0">
              <a:buNone/>
            </a:pPr>
            <a:r>
              <a:rPr lang="ja-JP" altLang="en-US" sz="2400" b="1" u="sng" dirty="0" smtClean="0"/>
              <a:t>あわせて、申請・届出に係る様式も変更されていますので、最新の様式をダウンロードして使用していただくようお願いします。</a:t>
            </a:r>
            <a:endParaRPr lang="en-US" altLang="ja-JP" sz="2400" b="1" u="sng" dirty="0" smtClean="0"/>
          </a:p>
          <a:p>
            <a:pPr marL="0" indent="0">
              <a:buNone/>
            </a:pPr>
            <a:r>
              <a:rPr lang="en-US" altLang="ja-JP" sz="2000" dirty="0" smtClean="0"/>
              <a:t>※</a:t>
            </a:r>
            <a:r>
              <a:rPr lang="ja-JP" altLang="en-US" sz="2000" dirty="0" smtClean="0"/>
              <a:t>様式は前ページ（</a:t>
            </a:r>
            <a:r>
              <a:rPr lang="en-US" altLang="ja-JP" sz="2000" dirty="0" smtClean="0"/>
              <a:t>『</a:t>
            </a:r>
            <a:r>
              <a:rPr lang="ja-JP" altLang="en-US" sz="2000" dirty="0" smtClean="0"/>
              <a:t>変更届の提出について</a:t>
            </a:r>
            <a:r>
              <a:rPr lang="en-US" altLang="ja-JP" sz="2000" dirty="0" smtClean="0"/>
              <a:t>』</a:t>
            </a:r>
            <a:r>
              <a:rPr lang="ja-JP" altLang="en-US" sz="2000" dirty="0" smtClean="0"/>
              <a:t>）に記載の</a:t>
            </a:r>
            <a:r>
              <a:rPr lang="en-US" altLang="ja-JP" sz="2000" dirty="0" smtClean="0"/>
              <a:t>URL</a:t>
            </a:r>
            <a:r>
              <a:rPr lang="ja-JP" altLang="en-US" sz="2000" dirty="0" smtClean="0"/>
              <a:t>からダウンロードできます。</a:t>
            </a:r>
            <a:endParaRPr lang="en-US" altLang="ja-JP" sz="20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29</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・な</a:t>
            </a:r>
            <a:r>
              <a:rPr lang="ja-JP" altLang="en-US" sz="1600" dirty="0"/>
              <a:t>し</a:t>
            </a:r>
            <a:endParaRPr lang="en-US" altLang="ja-JP" sz="1600" dirty="0"/>
          </a:p>
        </p:txBody>
      </p:sp>
    </p:spTree>
    <p:extLst>
      <p:ext uri="{BB962C8B-B14F-4D97-AF65-F5344CB8AC3E}">
        <p14:creationId xmlns:p14="http://schemas.microsoft.com/office/powerpoint/2010/main" val="4015058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rmAutofit/>
          </a:bodyPr>
          <a:lstStyle/>
          <a:p>
            <a:r>
              <a:rPr kumimoji="1" lang="ja-JP" altLang="en-US" sz="2800" b="1" dirty="0" smtClean="0">
                <a:solidFill>
                  <a:schemeClr val="bg1"/>
                </a:solidFill>
              </a:rPr>
              <a:t>　目次</a:t>
            </a:r>
            <a:endParaRPr kumimoji="1" lang="ja-JP" altLang="en-US" sz="2400" b="1" dirty="0">
              <a:solidFill>
                <a:schemeClr val="bg1"/>
              </a:solidFill>
            </a:endParaRPr>
          </a:p>
        </p:txBody>
      </p:sp>
      <p:sp>
        <p:nvSpPr>
          <p:cNvPr id="3" name="コンテンツ プレースホルダー 2"/>
          <p:cNvSpPr>
            <a:spLocks noGrp="1"/>
          </p:cNvSpPr>
          <p:nvPr>
            <p:ph idx="1"/>
          </p:nvPr>
        </p:nvSpPr>
        <p:spPr>
          <a:xfrm>
            <a:off x="838200" y="1398493"/>
            <a:ext cx="10515600" cy="4860000"/>
          </a:xfrm>
        </p:spPr>
        <p:txBody>
          <a:bodyPr>
            <a:normAutofit/>
          </a:bodyPr>
          <a:lstStyle/>
          <a:p>
            <a:pPr marL="0" indent="0" algn="dist">
              <a:buNone/>
            </a:pPr>
            <a:r>
              <a:rPr lang="ja-JP" altLang="en-US" dirty="0"/>
              <a:t>●</a:t>
            </a:r>
            <a:r>
              <a:rPr lang="ja-JP" altLang="en-US" dirty="0" smtClean="0"/>
              <a:t>加須市</a:t>
            </a:r>
            <a:r>
              <a:rPr lang="ja-JP" altLang="en-US" dirty="0"/>
              <a:t>の指導監査</a:t>
            </a:r>
            <a:r>
              <a:rPr lang="ja-JP" altLang="en-US" dirty="0" smtClean="0"/>
              <a:t>方針等について・・・・・・・・・・・・・・・・・・・・・・・　４</a:t>
            </a:r>
            <a:endParaRPr lang="en-US" altLang="ja-JP" dirty="0" smtClean="0"/>
          </a:p>
          <a:p>
            <a:pPr marL="0" indent="0" algn="dist">
              <a:buNone/>
            </a:pPr>
            <a:r>
              <a:rPr kumimoji="1" lang="ja-JP" altLang="en-US" dirty="0" smtClean="0"/>
              <a:t>●</a:t>
            </a:r>
            <a:r>
              <a:rPr lang="ja-JP" altLang="en-US" dirty="0" smtClean="0"/>
              <a:t>令和４年度</a:t>
            </a:r>
            <a:r>
              <a:rPr lang="ja-JP" altLang="en-US" dirty="0"/>
              <a:t>における重点指導</a:t>
            </a:r>
            <a:r>
              <a:rPr lang="ja-JP" altLang="en-US" dirty="0" smtClean="0"/>
              <a:t>事項・・・・・・・・・・・・・・・・・・・・・・・・１</a:t>
            </a:r>
            <a:r>
              <a:rPr lang="ja-JP" altLang="en-US" dirty="0"/>
              <a:t>３</a:t>
            </a:r>
            <a:endParaRPr lang="en-US" altLang="ja-JP" dirty="0" smtClean="0"/>
          </a:p>
          <a:p>
            <a:pPr marL="0" indent="0" algn="dist">
              <a:buNone/>
            </a:pPr>
            <a:r>
              <a:rPr lang="ja-JP" altLang="en-US" dirty="0"/>
              <a:t>●令和３年度実地指導に</a:t>
            </a:r>
            <a:r>
              <a:rPr lang="ja-JP" altLang="en-US" dirty="0" smtClean="0"/>
              <a:t>おける主</a:t>
            </a:r>
            <a:r>
              <a:rPr lang="ja-JP" altLang="en-US" dirty="0"/>
              <a:t>な指導・注意</a:t>
            </a:r>
            <a:r>
              <a:rPr lang="ja-JP" altLang="en-US" dirty="0" smtClean="0"/>
              <a:t>事項・・・・・・・・・・・１</a:t>
            </a:r>
            <a:r>
              <a:rPr lang="ja-JP" altLang="en-US" dirty="0"/>
              <a:t>８</a:t>
            </a:r>
            <a:endParaRPr lang="en-US" altLang="ja-JP" dirty="0" smtClean="0"/>
          </a:p>
          <a:p>
            <a:pPr marL="0" indent="0" algn="dist">
              <a:buNone/>
            </a:pPr>
            <a:r>
              <a:rPr lang="ja-JP" altLang="en-US" dirty="0" smtClean="0"/>
              <a:t>●その他のお知らせ・・・・・・・・・・・・・・・・・・・・・・・・・・・・・・・・・・・・・・２</a:t>
            </a:r>
            <a:r>
              <a:rPr lang="ja-JP" altLang="en-US" dirty="0"/>
              <a:t>７</a:t>
            </a:r>
            <a:endParaRPr lang="en-US" altLang="ja-JP" dirty="0" smtClean="0"/>
          </a:p>
          <a:p>
            <a:pPr marL="0" indent="0" algn="dist">
              <a:buNone/>
            </a:pPr>
            <a:r>
              <a:rPr lang="ja-JP" altLang="en-US" dirty="0" smtClean="0"/>
              <a:t>　　変更届の提出について・・・・・・・・・・・・・・・・・・・・・・・・・・・・・・・・・２</a:t>
            </a:r>
            <a:r>
              <a:rPr lang="ja-JP" altLang="en-US" dirty="0"/>
              <a:t>８</a:t>
            </a:r>
            <a:endParaRPr lang="en-US" altLang="ja-JP" dirty="0" smtClean="0"/>
          </a:p>
          <a:p>
            <a:pPr marL="0" indent="0" algn="dist">
              <a:buNone/>
            </a:pPr>
            <a:r>
              <a:rPr lang="ja-JP" altLang="en-US" dirty="0" smtClean="0"/>
              <a:t>　　押印</a:t>
            </a:r>
            <a:r>
              <a:rPr lang="ja-JP" altLang="en-US" dirty="0"/>
              <a:t>廃止</a:t>
            </a:r>
            <a:r>
              <a:rPr lang="ja-JP" altLang="en-US" dirty="0" smtClean="0"/>
              <a:t>について・・・・・・・・・・・・・・・・・・・・・・・・・・・・・・・・・・・・・２９</a:t>
            </a:r>
            <a:endParaRPr lang="en-US" altLang="ja-JP" dirty="0" smtClean="0"/>
          </a:p>
        </p:txBody>
      </p:sp>
      <p:sp>
        <p:nvSpPr>
          <p:cNvPr id="6" name="スライド番号プレースホルダー 5"/>
          <p:cNvSpPr>
            <a:spLocks noGrp="1"/>
          </p:cNvSpPr>
          <p:nvPr>
            <p:ph type="sldNum" sz="quarter" idx="12"/>
          </p:nvPr>
        </p:nvSpPr>
        <p:spPr/>
        <p:txBody>
          <a:bodyPr/>
          <a:lstStyle/>
          <a:p>
            <a:fld id="{B8096995-E03A-462E-A022-B9611534545D}" type="slidenum">
              <a:rPr kumimoji="1" lang="ja-JP" altLang="en-US" smtClean="0"/>
              <a:t>3</a:t>
            </a:fld>
            <a:endParaRPr kumimoji="1" lang="ja-JP" altLang="en-US"/>
          </a:p>
        </p:txBody>
      </p:sp>
    </p:spTree>
    <p:extLst>
      <p:ext uri="{BB962C8B-B14F-4D97-AF65-F5344CB8AC3E}">
        <p14:creationId xmlns:p14="http://schemas.microsoft.com/office/powerpoint/2010/main" val="3437338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5991225"/>
          </a:xfrm>
        </p:spPr>
        <p:txBody>
          <a:bodyPr/>
          <a:lstStyle/>
          <a:p>
            <a:pPr algn="ctr"/>
            <a:r>
              <a:rPr lang="ja-JP" altLang="en-US" dirty="0" smtClean="0"/>
              <a:t>加須市の指導監査方針等について</a:t>
            </a:r>
            <a:endParaRPr kumimoji="1" lang="ja-JP" altLang="en-US"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4</a:t>
            </a:fld>
            <a:endParaRPr kumimoji="1" lang="ja-JP" altLang="en-US"/>
          </a:p>
        </p:txBody>
      </p:sp>
    </p:spTree>
    <p:extLst>
      <p:ext uri="{BB962C8B-B14F-4D97-AF65-F5344CB8AC3E}">
        <p14:creationId xmlns:p14="http://schemas.microsoft.com/office/powerpoint/2010/main" val="2794983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kumimoji="1" lang="ja-JP" altLang="en-US" sz="2800" dirty="0" smtClean="0"/>
              <a:t>　</a:t>
            </a:r>
            <a:r>
              <a:rPr kumimoji="1" lang="ja-JP" altLang="en-US" sz="2800" b="1" dirty="0" smtClean="0">
                <a:solidFill>
                  <a:schemeClr val="bg1"/>
                </a:solidFill>
              </a:rPr>
              <a:t>加須市の指導監査方針等について①</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kumimoji="1" lang="ja-JP" altLang="en-US" sz="2400" dirty="0" smtClean="0"/>
              <a:t>加須市では「令和４年度社会福祉法人・社会福祉施設等指導監査等実施計画」（以下「実施計画」といいます。）及び「加須市介護サービス事業者指導監査実施要綱」に基づき、</a:t>
            </a:r>
            <a:r>
              <a:rPr kumimoji="1" lang="en-US" altLang="ja-JP" sz="2400" dirty="0" smtClean="0"/>
              <a:t>『</a:t>
            </a:r>
            <a:r>
              <a:rPr kumimoji="1" lang="ja-JP" altLang="en-US" sz="2400" dirty="0" smtClean="0"/>
              <a:t>指導</a:t>
            </a:r>
            <a:r>
              <a:rPr kumimoji="1" lang="en-US" altLang="ja-JP" sz="2400" dirty="0" smtClean="0"/>
              <a:t>』</a:t>
            </a:r>
            <a:r>
              <a:rPr kumimoji="1" lang="ja-JP" altLang="en-US" sz="2400" dirty="0" smtClean="0"/>
              <a:t>及び</a:t>
            </a:r>
            <a:r>
              <a:rPr kumimoji="1" lang="en-US" altLang="ja-JP" sz="2400" dirty="0" smtClean="0"/>
              <a:t>『</a:t>
            </a:r>
            <a:r>
              <a:rPr kumimoji="1" lang="ja-JP" altLang="en-US" sz="2400" dirty="0" smtClean="0"/>
              <a:t>監査</a:t>
            </a:r>
            <a:r>
              <a:rPr kumimoji="1" lang="en-US" altLang="ja-JP" sz="2400" dirty="0" smtClean="0"/>
              <a:t>』</a:t>
            </a:r>
            <a:r>
              <a:rPr kumimoji="1" lang="ja-JP" altLang="en-US" sz="2400" dirty="0" smtClean="0"/>
              <a:t>を</a:t>
            </a:r>
            <a:r>
              <a:rPr lang="ja-JP" altLang="en-US" sz="2400" dirty="0"/>
              <a:t>実施</a:t>
            </a:r>
            <a:r>
              <a:rPr lang="ja-JP" altLang="en-US" sz="2400" dirty="0" smtClean="0"/>
              <a:t>しています。</a:t>
            </a:r>
            <a:endParaRPr lang="en-US" altLang="ja-JP" sz="2400" dirty="0" smtClean="0"/>
          </a:p>
          <a:p>
            <a:pPr marL="0" indent="0">
              <a:buNone/>
            </a:pPr>
            <a:endParaRPr lang="en-US" altLang="ja-JP" sz="2400" dirty="0" smtClean="0"/>
          </a:p>
          <a:p>
            <a:pPr marL="0" indent="0">
              <a:buNone/>
            </a:pPr>
            <a:r>
              <a:rPr lang="ja-JP" altLang="en-US" sz="2400" dirty="0" smtClean="0"/>
              <a:t>●指導の方針</a:t>
            </a:r>
            <a:endParaRPr lang="en-US" altLang="ja-JP" sz="2400" dirty="0" smtClean="0"/>
          </a:p>
          <a:p>
            <a:pPr marL="0" indent="0">
              <a:buNone/>
            </a:pPr>
            <a:r>
              <a:rPr kumimoji="1" lang="ja-JP" altLang="en-US" sz="2400" dirty="0" smtClean="0"/>
              <a:t>指導については、</a:t>
            </a:r>
            <a:endParaRPr kumimoji="1" lang="en-US" altLang="ja-JP" sz="2400" dirty="0" smtClean="0"/>
          </a:p>
          <a:p>
            <a:pPr marL="0" indent="0">
              <a:buNone/>
            </a:pPr>
            <a:r>
              <a:rPr kumimoji="1" lang="ja-JP" altLang="en-US" sz="2400" dirty="0" smtClean="0"/>
              <a:t>「</a:t>
            </a:r>
            <a:r>
              <a:rPr lang="ja-JP" altLang="ja-JP" sz="2400" dirty="0" smtClean="0"/>
              <a:t>介護</a:t>
            </a:r>
            <a:r>
              <a:rPr lang="ja-JP" altLang="ja-JP" sz="2400" dirty="0"/>
              <a:t>サービスの質の確保及び保険給付の適正化を図るため、介護サービス事業者等に対し、法令等に定める介護給付等対象サービスの取扱い、介護報酬の請求等に関する事項について周知徹底させるとともに、過誤又は不正の防止を図る</a:t>
            </a:r>
            <a:r>
              <a:rPr lang="ja-JP" altLang="ja-JP" sz="2400" dirty="0" smtClean="0"/>
              <a:t>ため</a:t>
            </a:r>
            <a:r>
              <a:rPr lang="ja-JP" altLang="en-US" sz="2400" dirty="0" smtClean="0"/>
              <a:t>」</a:t>
            </a:r>
            <a:r>
              <a:rPr lang="ja-JP" altLang="ja-JP" sz="2400" dirty="0" smtClean="0"/>
              <a:t>に実施</a:t>
            </a:r>
            <a:r>
              <a:rPr lang="ja-JP" altLang="en-US" sz="2400" dirty="0" smtClean="0"/>
              <a:t>します。</a:t>
            </a:r>
            <a:endParaRPr lang="en-US" altLang="ja-JP" sz="2400" dirty="0" smtClean="0"/>
          </a:p>
        </p:txBody>
      </p:sp>
      <p:sp>
        <p:nvSpPr>
          <p:cNvPr id="8" name="スライド番号プレースホルダー 7"/>
          <p:cNvSpPr>
            <a:spLocks noGrp="1"/>
          </p:cNvSpPr>
          <p:nvPr>
            <p:ph type="sldNum" sz="quarter" idx="12"/>
          </p:nvPr>
        </p:nvSpPr>
        <p:spPr/>
        <p:txBody>
          <a:bodyPr/>
          <a:lstStyle/>
          <a:p>
            <a:fld id="{B8096995-E03A-462E-A022-B9611534545D}" type="slidenum">
              <a:rPr kumimoji="1" lang="ja-JP" altLang="en-US" smtClean="0"/>
              <a:t>5</a:t>
            </a:fld>
            <a:endParaRPr kumimoji="1" lang="ja-JP" altLang="en-US"/>
          </a:p>
        </p:txBody>
      </p:sp>
      <p:sp>
        <p:nvSpPr>
          <p:cNvPr id="10" name="コンテンツ プレースホルダー 2"/>
          <p:cNvSpPr txBox="1">
            <a:spLocks/>
          </p:cNvSpPr>
          <p:nvPr/>
        </p:nvSpPr>
        <p:spPr>
          <a:xfrm>
            <a:off x="838200" y="5903258"/>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smtClean="0"/>
              <a:t>・令和４年度</a:t>
            </a:r>
            <a:r>
              <a:rPr lang="ja-JP" altLang="en-US" sz="1600" dirty="0"/>
              <a:t>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Tree>
    <p:extLst>
      <p:ext uri="{BB962C8B-B14F-4D97-AF65-F5344CB8AC3E}">
        <p14:creationId xmlns:p14="http://schemas.microsoft.com/office/powerpoint/2010/main" val="1723475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kumimoji="1" lang="ja-JP" altLang="en-US" sz="2800" dirty="0" smtClean="0"/>
              <a:t>　</a:t>
            </a:r>
            <a:r>
              <a:rPr kumimoji="1" lang="ja-JP" altLang="en-US" sz="2800" b="1" dirty="0" smtClean="0">
                <a:solidFill>
                  <a:schemeClr val="bg1"/>
                </a:solidFill>
              </a:rPr>
              <a:t>加須市の指導監査方針等について②</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a:t>●指導の形態</a:t>
            </a:r>
            <a:endParaRPr lang="en-US" altLang="ja-JP" sz="2400" dirty="0"/>
          </a:p>
          <a:p>
            <a:pPr marL="0" indent="0">
              <a:buNone/>
            </a:pPr>
            <a:r>
              <a:rPr lang="ja-JP" altLang="en-US" sz="2400" dirty="0"/>
              <a:t>指導は次の２種類の方法で実施しています。</a:t>
            </a:r>
            <a:endParaRPr lang="en-US" altLang="ja-JP" sz="2400" dirty="0"/>
          </a:p>
          <a:p>
            <a:pPr marL="0" indent="0">
              <a:buNone/>
            </a:pPr>
            <a:r>
              <a:rPr lang="ja-JP" altLang="en-US" sz="2400" dirty="0" smtClean="0"/>
              <a:t>　　　集団指導　　　　</a:t>
            </a:r>
            <a:r>
              <a:rPr lang="ja-JP" altLang="en-US" sz="2400" dirty="0"/>
              <a:t>運営</a:t>
            </a:r>
            <a:r>
              <a:rPr lang="ja-JP" altLang="en-US" sz="2400" dirty="0" smtClean="0"/>
              <a:t>指導</a:t>
            </a:r>
            <a:r>
              <a:rPr lang="ja-JP" altLang="en-US" sz="2400" dirty="0"/>
              <a:t>　</a:t>
            </a:r>
            <a:r>
              <a:rPr lang="ja-JP" altLang="en-US" sz="2400" dirty="0" smtClean="0"/>
              <a:t>　</a:t>
            </a:r>
            <a:r>
              <a:rPr lang="en-US" altLang="ja-JP" sz="1400" dirty="0" smtClean="0"/>
              <a:t>※</a:t>
            </a:r>
            <a:r>
              <a:rPr lang="ja-JP" altLang="en-US" sz="1400" dirty="0" smtClean="0"/>
              <a:t>令和</a:t>
            </a:r>
            <a:r>
              <a:rPr lang="en-US" altLang="ja-JP" sz="1400" dirty="0" smtClean="0"/>
              <a:t>4</a:t>
            </a:r>
            <a:r>
              <a:rPr lang="ja-JP" altLang="en-US" sz="1400" dirty="0" smtClean="0"/>
              <a:t>年度より「実地指導」を「運営指導」に変更しました。</a:t>
            </a:r>
            <a:endParaRPr lang="en-US" altLang="ja-JP" sz="1400" dirty="0" smtClean="0"/>
          </a:p>
          <a:p>
            <a:pPr marL="0" indent="0">
              <a:buNone/>
            </a:pPr>
            <a:r>
              <a:rPr lang="ja-JP" altLang="en-US" sz="2400" dirty="0" smtClean="0"/>
              <a:t>●</a:t>
            </a:r>
            <a:r>
              <a:rPr kumimoji="1" lang="ja-JP" altLang="en-US" sz="2400" dirty="0" smtClean="0"/>
              <a:t>集団指導</a:t>
            </a:r>
            <a:endParaRPr kumimoji="1" lang="en-US" altLang="ja-JP" sz="2400" dirty="0" smtClean="0"/>
          </a:p>
          <a:p>
            <a:pPr marL="0" indent="0">
              <a:buNone/>
            </a:pPr>
            <a:r>
              <a:rPr lang="ja-JP" altLang="en-US" sz="2400" dirty="0" smtClean="0"/>
              <a:t>集団指導は、</a:t>
            </a:r>
            <a:r>
              <a:rPr lang="ja-JP" altLang="ja-JP" sz="2400" dirty="0" smtClean="0"/>
              <a:t>指導の対象</a:t>
            </a:r>
            <a:r>
              <a:rPr lang="ja-JP" altLang="ja-JP" sz="2400" dirty="0"/>
              <a:t>となる介護サービス事業者等の関係職員を、必要な指導の内容に応じ、一定の場所に集めて</a:t>
            </a:r>
            <a:r>
              <a:rPr lang="ja-JP" altLang="ja-JP" sz="2400" dirty="0" smtClean="0"/>
              <a:t>講習</a:t>
            </a:r>
            <a:r>
              <a:rPr lang="ja-JP" altLang="en-US" sz="2400" dirty="0" smtClean="0"/>
              <a:t>又はオンライン等（ホームページへの資料掲載）</a:t>
            </a:r>
            <a:r>
              <a:rPr lang="ja-JP" altLang="ja-JP" sz="2400" dirty="0" smtClean="0"/>
              <a:t>の</a:t>
            </a:r>
            <a:r>
              <a:rPr lang="ja-JP" altLang="ja-JP" sz="2400" dirty="0"/>
              <a:t>方法に</a:t>
            </a:r>
            <a:r>
              <a:rPr lang="ja-JP" altLang="ja-JP" sz="2400" dirty="0" smtClean="0"/>
              <a:t>より</a:t>
            </a:r>
            <a:r>
              <a:rPr lang="ja-JP" altLang="en-US" sz="2400" dirty="0" smtClean="0"/>
              <a:t>、原則として毎年度１回実施します。</a:t>
            </a:r>
            <a:endParaRPr lang="en-US" altLang="ja-JP" sz="2400" dirty="0" smtClean="0"/>
          </a:p>
          <a:p>
            <a:pPr marL="0" indent="0">
              <a:buNone/>
            </a:pPr>
            <a:r>
              <a:rPr lang="ja-JP" altLang="en-US" sz="2400" dirty="0" smtClean="0"/>
              <a:t>主に過去の実地指導における指導事項の説明、</a:t>
            </a:r>
            <a:r>
              <a:rPr lang="ja-JP" altLang="ja-JP" sz="2400" dirty="0" smtClean="0"/>
              <a:t>介護</a:t>
            </a:r>
            <a:r>
              <a:rPr lang="ja-JP" altLang="ja-JP" sz="2400" dirty="0"/>
              <a:t>給付等対象サービスの取扱い、介護報酬請求の内容、制度改正の</a:t>
            </a:r>
            <a:r>
              <a:rPr lang="ja-JP" altLang="ja-JP" sz="2400" dirty="0" smtClean="0"/>
              <a:t>内容等</a:t>
            </a:r>
            <a:r>
              <a:rPr lang="ja-JP" altLang="ja-JP" sz="2400" dirty="0"/>
              <a:t>に</a:t>
            </a:r>
            <a:r>
              <a:rPr lang="ja-JP" altLang="ja-JP" sz="2400" dirty="0" smtClean="0"/>
              <a:t>つい</a:t>
            </a:r>
            <a:r>
              <a:rPr lang="ja-JP" altLang="en-US" sz="2400" dirty="0" smtClean="0"/>
              <a:t>て説明を行います。</a:t>
            </a:r>
            <a:endParaRPr lang="en-US" altLang="ja-JP" sz="2400" dirty="0" smtClean="0"/>
          </a:p>
          <a:p>
            <a:pPr marL="0" indent="0">
              <a:buNone/>
            </a:pPr>
            <a:r>
              <a:rPr lang="en-US" altLang="ja-JP" sz="1400" dirty="0" smtClean="0"/>
              <a:t>※</a:t>
            </a:r>
            <a:r>
              <a:rPr lang="ja-JP" altLang="en-US" sz="1400" dirty="0" smtClean="0"/>
              <a:t>令和</a:t>
            </a:r>
            <a:r>
              <a:rPr lang="en-US" altLang="ja-JP" sz="1400" dirty="0" smtClean="0"/>
              <a:t>2</a:t>
            </a:r>
            <a:r>
              <a:rPr lang="ja-JP" altLang="en-US" sz="1400" dirty="0"/>
              <a:t>～</a:t>
            </a:r>
            <a:r>
              <a:rPr lang="en-US" altLang="ja-JP" sz="1400" dirty="0" smtClean="0"/>
              <a:t>4</a:t>
            </a:r>
            <a:r>
              <a:rPr lang="ja-JP" altLang="en-US" sz="1400" dirty="0" smtClean="0"/>
              <a:t>年度は、新型コロナウイルス感染症の影響により、資料送付やホームページへの資料掲載によって実施していま</a:t>
            </a:r>
            <a:r>
              <a:rPr lang="ja-JP" altLang="en-US" sz="1400" dirty="0"/>
              <a:t>す</a:t>
            </a:r>
            <a:r>
              <a:rPr lang="ja-JP" altLang="en-US" sz="1400" dirty="0" smtClean="0"/>
              <a:t>。</a:t>
            </a:r>
            <a:endParaRPr lang="en-US" altLang="ja-JP" sz="1400" dirty="0" smtClean="0"/>
          </a:p>
          <a:p>
            <a:pPr marL="0" indent="0">
              <a:buNone/>
            </a:pPr>
            <a:endParaRPr lang="en-US" altLang="ja-JP" sz="2400" dirty="0" smtClean="0"/>
          </a:p>
          <a:p>
            <a:pPr marL="0" indent="0">
              <a:buNone/>
            </a:pPr>
            <a:endParaRPr lang="en-US" altLang="ja-JP" sz="2400" dirty="0" smtClean="0"/>
          </a:p>
          <a:p>
            <a:pPr marL="0" indent="0">
              <a:buNone/>
            </a:pPr>
            <a:endParaRPr kumimoji="1"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6</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令和４年度</a:t>
            </a:r>
            <a:r>
              <a:rPr lang="ja-JP" altLang="en-US" sz="1600" dirty="0"/>
              <a:t>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
        <p:nvSpPr>
          <p:cNvPr id="6" name="テキスト ボックス 5"/>
          <p:cNvSpPr txBox="1"/>
          <p:nvPr/>
        </p:nvSpPr>
        <p:spPr>
          <a:xfrm>
            <a:off x="1358153" y="2205316"/>
            <a:ext cx="1573306" cy="389965"/>
          </a:xfrm>
          <a:prstGeom prst="rect">
            <a:avLst/>
          </a:prstGeom>
          <a:noFill/>
          <a:ln>
            <a:solidFill>
              <a:schemeClr val="tx1"/>
            </a:solidFill>
          </a:ln>
        </p:spPr>
        <p:txBody>
          <a:bodyPr wrap="square" rtlCol="0">
            <a:spAutoFit/>
          </a:bodyPr>
          <a:lstStyle/>
          <a:p>
            <a:endParaRPr kumimoji="1" lang="ja-JP" altLang="en-US" dirty="0"/>
          </a:p>
        </p:txBody>
      </p:sp>
      <p:sp>
        <p:nvSpPr>
          <p:cNvPr id="7" name="テキスト ボックス 6"/>
          <p:cNvSpPr txBox="1"/>
          <p:nvPr/>
        </p:nvSpPr>
        <p:spPr>
          <a:xfrm>
            <a:off x="3397624" y="2205316"/>
            <a:ext cx="1550894" cy="389965"/>
          </a:xfrm>
          <a:prstGeom prst="rect">
            <a:avLst/>
          </a:prstGeom>
          <a:noFill/>
          <a:ln>
            <a:solidFill>
              <a:schemeClr val="tx1"/>
            </a:solidFill>
          </a:ln>
        </p:spPr>
        <p:txBody>
          <a:bodyPr wrap="square" rtlCol="0">
            <a:spAutoFit/>
          </a:bodyPr>
          <a:lstStyle/>
          <a:p>
            <a:endParaRPr kumimoji="1" lang="ja-JP" altLang="en-US" dirty="0"/>
          </a:p>
        </p:txBody>
      </p:sp>
    </p:spTree>
    <p:extLst>
      <p:ext uri="{BB962C8B-B14F-4D97-AF65-F5344CB8AC3E}">
        <p14:creationId xmlns:p14="http://schemas.microsoft.com/office/powerpoint/2010/main" val="3982475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kumimoji="1" lang="ja-JP" altLang="en-US" sz="2800" b="1" dirty="0" smtClean="0">
                <a:solidFill>
                  <a:schemeClr val="bg1"/>
                </a:solidFill>
              </a:rPr>
              <a:t>　加須市の指導監査方針等について③</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smtClean="0"/>
              <a:t>●運営</a:t>
            </a:r>
            <a:r>
              <a:rPr kumimoji="1" lang="ja-JP" altLang="en-US" sz="2400" dirty="0" smtClean="0"/>
              <a:t>指導</a:t>
            </a:r>
            <a:endParaRPr kumimoji="1" lang="en-US" altLang="ja-JP" sz="2400" dirty="0" smtClean="0"/>
          </a:p>
          <a:p>
            <a:pPr marL="0" indent="0">
              <a:buNone/>
            </a:pPr>
            <a:r>
              <a:rPr lang="ja-JP" altLang="en-US" sz="2400" dirty="0"/>
              <a:t>運営指導</a:t>
            </a:r>
            <a:r>
              <a:rPr lang="ja-JP" altLang="en-US" sz="2400" dirty="0" smtClean="0"/>
              <a:t>は、事業所を訪問し、</a:t>
            </a:r>
            <a:r>
              <a:rPr lang="ja-JP" altLang="en-US" sz="2400" dirty="0" smtClean="0"/>
              <a:t>施設及び</a:t>
            </a:r>
            <a:r>
              <a:rPr lang="ja-JP" altLang="en-US" sz="2400" dirty="0" smtClean="0"/>
              <a:t>関係書類</a:t>
            </a:r>
            <a:r>
              <a:rPr lang="ja-JP" altLang="en-US" sz="2400" dirty="0" smtClean="0"/>
              <a:t>の</a:t>
            </a:r>
            <a:r>
              <a:rPr lang="ja-JP" altLang="en-US" sz="2400" dirty="0"/>
              <a:t>確認</a:t>
            </a:r>
            <a:r>
              <a:rPr lang="ja-JP" altLang="en-US" sz="2400" dirty="0" smtClean="0"/>
              <a:t>、</a:t>
            </a:r>
            <a:r>
              <a:rPr lang="ja-JP" altLang="en-US" sz="2400" dirty="0" smtClean="0"/>
              <a:t>関係者からのヒアリング等の方法により実施します。</a:t>
            </a:r>
            <a:endParaRPr lang="en-US" altLang="ja-JP" sz="2400" dirty="0" smtClean="0"/>
          </a:p>
          <a:p>
            <a:pPr marL="0" indent="0">
              <a:buNone/>
            </a:pPr>
            <a:r>
              <a:rPr lang="ja-JP" altLang="en-US" sz="2400" dirty="0" smtClean="0"/>
              <a:t>対象事業所は</a:t>
            </a:r>
            <a:r>
              <a:rPr lang="ja-JP" altLang="en-US" sz="2400" dirty="0"/>
              <a:t>、原則として指定有効期間中に</a:t>
            </a:r>
            <a:r>
              <a:rPr lang="ja-JP" altLang="en-US" sz="2400" dirty="0" smtClean="0"/>
              <a:t>１回以上実施できるよう選定し、毎年度策定する実施計画でお示しします。</a:t>
            </a:r>
            <a:endParaRPr lang="en-US" altLang="ja-JP" sz="2400" dirty="0" smtClean="0"/>
          </a:p>
          <a:p>
            <a:pPr marL="0" indent="0">
              <a:buNone/>
            </a:pPr>
            <a:r>
              <a:rPr lang="ja-JP" altLang="en-US" sz="2400" dirty="0"/>
              <a:t>●運営指導の</a:t>
            </a:r>
            <a:r>
              <a:rPr lang="ja-JP" altLang="en-US" sz="2400" dirty="0" smtClean="0"/>
              <a:t>流れ</a:t>
            </a:r>
            <a:endParaRPr lang="en-US" altLang="ja-JP" sz="2400" dirty="0" smtClean="0"/>
          </a:p>
          <a:p>
            <a:pPr marL="0" indent="0">
              <a:buNone/>
            </a:pPr>
            <a:r>
              <a:rPr lang="ja-JP" altLang="en-US" sz="2400" dirty="0" smtClean="0"/>
              <a:t>　①</a:t>
            </a:r>
            <a:r>
              <a:rPr lang="ja-JP" altLang="en-US" sz="2400" dirty="0"/>
              <a:t>事前に日程を調整の上、</a:t>
            </a:r>
            <a:r>
              <a:rPr lang="ja-JP" altLang="en-US" sz="2400" dirty="0" smtClean="0"/>
              <a:t>実施１か月前</a:t>
            </a:r>
            <a:r>
              <a:rPr lang="ja-JP" altLang="en-US" sz="2400" dirty="0"/>
              <a:t>を目安に実施通知を送付します。</a:t>
            </a:r>
            <a:endParaRPr lang="en-US" altLang="ja-JP" sz="2400" dirty="0"/>
          </a:p>
          <a:p>
            <a:pPr marL="0" indent="0" algn="ctr">
              <a:buNone/>
            </a:pPr>
            <a:r>
              <a:rPr lang="ja-JP" altLang="en-US" sz="2400" dirty="0"/>
              <a:t>↓</a:t>
            </a:r>
            <a:endParaRPr lang="en-US" altLang="ja-JP" sz="2400" dirty="0"/>
          </a:p>
          <a:p>
            <a:pPr marL="0" indent="0">
              <a:buNone/>
            </a:pPr>
            <a:r>
              <a:rPr lang="ja-JP" altLang="en-US" sz="2400" dirty="0"/>
              <a:t>　</a:t>
            </a:r>
            <a:r>
              <a:rPr lang="ja-JP" altLang="en-US" sz="2400" dirty="0" smtClean="0"/>
              <a:t>②実施通知に定める期限までに</a:t>
            </a:r>
            <a:r>
              <a:rPr lang="ja-JP" altLang="en-US" sz="2400" dirty="0"/>
              <a:t>、事前提出資料を提出していただきます。</a:t>
            </a:r>
            <a:endParaRPr lang="en-US" altLang="ja-JP" sz="2400" dirty="0"/>
          </a:p>
          <a:p>
            <a:pPr marL="0" indent="0" algn="ctr">
              <a:buNone/>
            </a:pPr>
            <a:r>
              <a:rPr lang="ja-JP" altLang="en-US" sz="2400" dirty="0"/>
              <a:t>↓</a:t>
            </a:r>
            <a:endParaRPr lang="en-US" altLang="ja-JP" sz="2400" dirty="0"/>
          </a:p>
          <a:p>
            <a:pPr marL="0" indent="0">
              <a:buNone/>
            </a:pPr>
            <a:endParaRPr lang="en-US" altLang="ja-JP" sz="2400" dirty="0" smtClean="0"/>
          </a:p>
          <a:p>
            <a:pPr marL="0" indent="0">
              <a:buNone/>
            </a:pPr>
            <a:endParaRPr kumimoji="1"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7</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令和４年度</a:t>
            </a:r>
            <a:r>
              <a:rPr lang="ja-JP" altLang="en-US" sz="1600" dirty="0"/>
              <a:t>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Tree>
    <p:extLst>
      <p:ext uri="{BB962C8B-B14F-4D97-AF65-F5344CB8AC3E}">
        <p14:creationId xmlns:p14="http://schemas.microsoft.com/office/powerpoint/2010/main" val="2449768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kumimoji="1" lang="ja-JP" altLang="en-US" sz="2800" b="1" dirty="0" smtClean="0">
                <a:solidFill>
                  <a:schemeClr val="bg1"/>
                </a:solidFill>
              </a:rPr>
              <a:t>　加須市の指導監査方針等について④</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a:t>●運営指導</a:t>
            </a:r>
            <a:r>
              <a:rPr lang="ja-JP" altLang="en-US" sz="2400" dirty="0" smtClean="0"/>
              <a:t>の流れ（続き）</a:t>
            </a:r>
            <a:endParaRPr lang="en-US" altLang="ja-JP" sz="2400" dirty="0" smtClean="0"/>
          </a:p>
          <a:p>
            <a:pPr marL="0" indent="0">
              <a:buNone/>
            </a:pPr>
            <a:r>
              <a:rPr lang="ja-JP" altLang="en-US" sz="2400" dirty="0"/>
              <a:t>　③運営指導</a:t>
            </a:r>
            <a:r>
              <a:rPr lang="ja-JP" altLang="en-US" sz="2400" dirty="0" smtClean="0"/>
              <a:t>当日は市担当２名以上で事業所に伺い、事前提出資料の内容や関　</a:t>
            </a:r>
            <a:endParaRPr lang="en-US" altLang="ja-JP" sz="2400" dirty="0"/>
          </a:p>
          <a:p>
            <a:pPr marL="0" indent="0">
              <a:buNone/>
            </a:pPr>
            <a:r>
              <a:rPr lang="ja-JP" altLang="en-US" sz="2400" dirty="0" smtClean="0"/>
              <a:t>　　 係者から関係書類等を基に説明を求める面談形式で確認を行います。</a:t>
            </a:r>
            <a:endParaRPr lang="en-US" altLang="ja-JP" sz="2400" dirty="0" smtClean="0"/>
          </a:p>
          <a:p>
            <a:pPr marL="0" indent="0" algn="ctr">
              <a:buNone/>
            </a:pPr>
            <a:r>
              <a:rPr lang="ja-JP" altLang="en-US" sz="2400" dirty="0" smtClean="0"/>
              <a:t>↓</a:t>
            </a:r>
            <a:endParaRPr lang="en-US" altLang="ja-JP" sz="2400" dirty="0" smtClean="0"/>
          </a:p>
          <a:p>
            <a:pPr marL="0" indent="0">
              <a:buNone/>
            </a:pPr>
            <a:r>
              <a:rPr lang="ja-JP" altLang="en-US" sz="2400" dirty="0"/>
              <a:t>　④運営指導</a:t>
            </a:r>
            <a:r>
              <a:rPr lang="ja-JP" altLang="en-US" sz="2400" dirty="0" smtClean="0"/>
              <a:t>の結果、改善を要すると認められた事項及び介護報酬について過</a:t>
            </a:r>
            <a:endParaRPr lang="en-US" altLang="ja-JP" sz="2400" dirty="0" smtClean="0"/>
          </a:p>
          <a:p>
            <a:pPr marL="0" indent="0">
              <a:buNone/>
            </a:pPr>
            <a:r>
              <a:rPr lang="ja-JP" altLang="en-US" sz="2400" dirty="0"/>
              <a:t>　</a:t>
            </a:r>
            <a:r>
              <a:rPr lang="ja-JP" altLang="en-US" sz="2400" dirty="0" smtClean="0"/>
              <a:t>　誤による調整を要すると認められた場合は、文書でその旨通知します。</a:t>
            </a:r>
            <a:endParaRPr lang="en-US" altLang="ja-JP" sz="2400" dirty="0" smtClean="0"/>
          </a:p>
          <a:p>
            <a:pPr marL="0" indent="0">
              <a:buNone/>
            </a:pPr>
            <a:r>
              <a:rPr lang="ja-JP" altLang="en-US" sz="2400" dirty="0"/>
              <a:t>　</a:t>
            </a:r>
            <a:r>
              <a:rPr lang="ja-JP" altLang="en-US" sz="2400" dirty="0" smtClean="0"/>
              <a:t>　</a:t>
            </a:r>
            <a:r>
              <a:rPr lang="en-US" altLang="ja-JP" sz="1800" dirty="0" smtClean="0"/>
              <a:t>※</a:t>
            </a:r>
            <a:r>
              <a:rPr lang="ja-JP" altLang="en-US" sz="1800" dirty="0" smtClean="0"/>
              <a:t>　改善を要する事項がない場合でも、文書でその旨通知します。</a:t>
            </a:r>
            <a:endParaRPr lang="en-US" altLang="ja-JP" sz="1800" dirty="0" smtClean="0"/>
          </a:p>
          <a:p>
            <a:pPr marL="0" indent="0" algn="ctr">
              <a:buNone/>
            </a:pPr>
            <a:r>
              <a:rPr lang="ja-JP" altLang="en-US" sz="2400" dirty="0" smtClean="0"/>
              <a:t>↓</a:t>
            </a:r>
            <a:endParaRPr lang="en-US" altLang="ja-JP" sz="2400" dirty="0" smtClean="0"/>
          </a:p>
          <a:p>
            <a:pPr marL="0" indent="0">
              <a:buNone/>
            </a:pPr>
            <a:r>
              <a:rPr lang="ja-JP" altLang="en-US" sz="2400" dirty="0"/>
              <a:t>　</a:t>
            </a:r>
            <a:r>
              <a:rPr lang="ja-JP" altLang="en-US" sz="2400" dirty="0" smtClean="0"/>
              <a:t>⑤改善した事項を文書で報告し、改善が完了したか確認を行います。</a:t>
            </a:r>
            <a:endParaRPr lang="en-US" altLang="ja-JP" sz="2400" dirty="0" smtClean="0"/>
          </a:p>
          <a:p>
            <a:pPr marL="0" indent="0">
              <a:buNone/>
            </a:pPr>
            <a:r>
              <a:rPr lang="ja-JP" altLang="en-US" sz="2400" dirty="0"/>
              <a:t>　</a:t>
            </a:r>
            <a:r>
              <a:rPr lang="ja-JP" altLang="en-US" sz="2400" dirty="0" smtClean="0"/>
              <a:t>　（内容によっては再度運営</a:t>
            </a:r>
            <a:r>
              <a:rPr lang="ja-JP" altLang="en-US" sz="2400" dirty="0"/>
              <a:t>指導</a:t>
            </a:r>
            <a:r>
              <a:rPr lang="ja-JP" altLang="en-US" sz="2400" dirty="0" smtClean="0"/>
              <a:t>を行う場合があります。）</a:t>
            </a:r>
            <a:endParaRPr lang="en-US" altLang="ja-JP" sz="2400" dirty="0" smtClean="0"/>
          </a:p>
          <a:p>
            <a:pPr marL="0" indent="0">
              <a:buNone/>
            </a:pPr>
            <a:endParaRPr lang="en-US" altLang="ja-JP" sz="2400" dirty="0" smtClean="0"/>
          </a:p>
          <a:p>
            <a:pPr marL="0" indent="0">
              <a:buNone/>
            </a:pPr>
            <a:endParaRPr kumimoji="1"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8</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令和４年度</a:t>
            </a:r>
            <a:r>
              <a:rPr lang="ja-JP" altLang="en-US" sz="1600" dirty="0"/>
              <a:t>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Tree>
    <p:extLst>
      <p:ext uri="{BB962C8B-B14F-4D97-AF65-F5344CB8AC3E}">
        <p14:creationId xmlns:p14="http://schemas.microsoft.com/office/powerpoint/2010/main" val="1208497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solidFill>
            <a:srgbClr val="002060"/>
          </a:solidFill>
          <a:ln w="38100">
            <a:solidFill>
              <a:srgbClr val="002060"/>
            </a:solidFill>
          </a:ln>
        </p:spPr>
        <p:txBody>
          <a:bodyPr>
            <a:noAutofit/>
          </a:bodyPr>
          <a:lstStyle/>
          <a:p>
            <a:r>
              <a:rPr kumimoji="1" lang="ja-JP" altLang="en-US" sz="2800" b="1" dirty="0" smtClean="0">
                <a:solidFill>
                  <a:schemeClr val="bg1"/>
                </a:solidFill>
              </a:rPr>
              <a:t>　加須市の指導監査方針等について⑤</a:t>
            </a:r>
            <a:endParaRPr kumimoji="1" lang="ja-JP" altLang="en-US" sz="2800" b="1" dirty="0">
              <a:solidFill>
                <a:schemeClr val="bg1"/>
              </a:solidFill>
            </a:endParaRPr>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a:t>●運営</a:t>
            </a:r>
            <a:r>
              <a:rPr kumimoji="1" lang="ja-JP" altLang="en-US" sz="2400" dirty="0" smtClean="0"/>
              <a:t>指導</a:t>
            </a:r>
            <a:r>
              <a:rPr lang="ja-JP" altLang="en-US" sz="2400" dirty="0"/>
              <a:t>の流れ（続き</a:t>
            </a:r>
            <a:r>
              <a:rPr lang="ja-JP" altLang="en-US" sz="2400" dirty="0" smtClean="0"/>
              <a:t>）</a:t>
            </a:r>
            <a:endParaRPr kumimoji="1" lang="en-US" altLang="ja-JP" sz="2400" dirty="0" smtClean="0"/>
          </a:p>
          <a:p>
            <a:pPr marL="0" indent="0">
              <a:buNone/>
            </a:pPr>
            <a:r>
              <a:rPr lang="ja-JP" altLang="en-US" sz="2400" dirty="0" smtClean="0"/>
              <a:t>なお</a:t>
            </a:r>
            <a:r>
              <a:rPr lang="ja-JP" altLang="en-US" sz="2400" dirty="0"/>
              <a:t>、運営指導中</a:t>
            </a:r>
            <a:r>
              <a:rPr lang="ja-JP" altLang="en-US" sz="2400" dirty="0" smtClean="0"/>
              <a:t>に監査に当たると認められる（又は疑われる）事案</a:t>
            </a:r>
            <a:r>
              <a:rPr lang="ja-JP" altLang="ja-JP" sz="2400" dirty="0" smtClean="0"/>
              <a:t>を</a:t>
            </a:r>
            <a:r>
              <a:rPr lang="ja-JP" altLang="ja-JP" sz="2400" dirty="0"/>
              <a:t>確認した場合は</a:t>
            </a:r>
            <a:r>
              <a:rPr lang="ja-JP" altLang="ja-JP" sz="2400" dirty="0" smtClean="0"/>
              <a:t>、</a:t>
            </a:r>
            <a:r>
              <a:rPr lang="ja-JP" altLang="en-US" sz="2400" dirty="0"/>
              <a:t>運営</a:t>
            </a:r>
            <a:r>
              <a:rPr lang="ja-JP" altLang="ja-JP" sz="2400" dirty="0" smtClean="0"/>
              <a:t>指導</a:t>
            </a:r>
            <a:r>
              <a:rPr lang="ja-JP" altLang="ja-JP" sz="2400" dirty="0"/>
              <a:t>を中止し、直ちに</a:t>
            </a:r>
            <a:r>
              <a:rPr lang="ja-JP" altLang="ja-JP" sz="2400" dirty="0" smtClean="0"/>
              <a:t>監査を行</a:t>
            </a:r>
            <a:r>
              <a:rPr lang="ja-JP" altLang="en-US" sz="2400" dirty="0" smtClean="0"/>
              <a:t>い、事実関係の調査及び確認を行います。</a:t>
            </a:r>
            <a:endParaRPr lang="en-US" altLang="ja-JP" sz="2400" dirty="0" smtClean="0"/>
          </a:p>
          <a:p>
            <a:pPr marL="0" indent="0">
              <a:buNone/>
            </a:pPr>
            <a:r>
              <a:rPr lang="en-US" altLang="ja-JP" sz="1800" dirty="0" smtClean="0"/>
              <a:t>※</a:t>
            </a:r>
            <a:r>
              <a:rPr lang="ja-JP" altLang="en-US" sz="1800" dirty="0" smtClean="0"/>
              <a:t>監査に当たると認められる（又は疑われる）事案は次ページをご参照ください。</a:t>
            </a:r>
            <a:endParaRPr lang="en-US" altLang="ja-JP" sz="1800" dirty="0" smtClean="0"/>
          </a:p>
          <a:p>
            <a:pPr marL="0" indent="0">
              <a:buNone/>
            </a:pPr>
            <a:endParaRPr lang="en-US" altLang="ja-JP" sz="2400" dirty="0" smtClean="0"/>
          </a:p>
          <a:p>
            <a:pPr marL="0" indent="0">
              <a:buNone/>
            </a:pPr>
            <a:endParaRPr kumimoji="1"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9</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令和４年度</a:t>
            </a:r>
            <a:r>
              <a:rPr lang="ja-JP" altLang="en-US" sz="1600" dirty="0"/>
              <a:t>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Tree>
    <p:extLst>
      <p:ext uri="{BB962C8B-B14F-4D97-AF65-F5344CB8AC3E}">
        <p14:creationId xmlns:p14="http://schemas.microsoft.com/office/powerpoint/2010/main" val="1739522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2379</TotalTime>
  <Words>3037</Words>
  <Application>Microsoft Office PowerPoint</Application>
  <PresentationFormat>ワイド画面</PresentationFormat>
  <Paragraphs>301</Paragraphs>
  <Slides>29</Slides>
  <Notes>21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29</vt:i4>
      </vt:variant>
    </vt:vector>
  </HeadingPairs>
  <TitlesOfParts>
    <vt:vector size="34" baseType="lpstr">
      <vt:lpstr>ＭＳ Ｐゴシック</vt:lpstr>
      <vt:lpstr>Arial</vt:lpstr>
      <vt:lpstr>Calibri</vt:lpstr>
      <vt:lpstr>Calibri Light</vt:lpstr>
      <vt:lpstr>Office テーマ</vt:lpstr>
      <vt:lpstr>令和４年度　介護サービス事業者 集団指導説明資料</vt:lpstr>
      <vt:lpstr>　はじめに</vt:lpstr>
      <vt:lpstr>　目次</vt:lpstr>
      <vt:lpstr>加須市の指導監査方針等について</vt:lpstr>
      <vt:lpstr>　加須市の指導監査方針等について①</vt:lpstr>
      <vt:lpstr>　加須市の指導監査方針等について②</vt:lpstr>
      <vt:lpstr>　加須市の指導監査方針等について③</vt:lpstr>
      <vt:lpstr>　加須市の指導監査方針等について④</vt:lpstr>
      <vt:lpstr>　加須市の指導監査方針等について⑤</vt:lpstr>
      <vt:lpstr>　加須市の指導監査方針等について⑥</vt:lpstr>
      <vt:lpstr>　加須市の指導監査方針等について⑦</vt:lpstr>
      <vt:lpstr>　加須市の指導監査方針等について⑧</vt:lpstr>
      <vt:lpstr>令和４年度における重点指導事項</vt:lpstr>
      <vt:lpstr>　令和４年度における重点指導事項①</vt:lpstr>
      <vt:lpstr>　令和４年度における重点指導事項②</vt:lpstr>
      <vt:lpstr>　令和４年度における重点指導事項③</vt:lpstr>
      <vt:lpstr>　令和４年度における重点指導事項④</vt:lpstr>
      <vt:lpstr>令和３年度実地指導における 主な指導・注意事項</vt:lpstr>
      <vt:lpstr>　令和３年度実地指導における主な指導・注意事項</vt:lpstr>
      <vt:lpstr>　令和３年度実地指導における主な指導・注意事項②</vt:lpstr>
      <vt:lpstr>　令和３年度実地指導における主な指導・注意事項③</vt:lpstr>
      <vt:lpstr>　令和３年度実地指導における主な指導・注意事項④</vt:lpstr>
      <vt:lpstr>　令和３年度実地指導における主な指導・注意事項⑤</vt:lpstr>
      <vt:lpstr>　令和３年度実地指導における主な指導・注意事項⑥</vt:lpstr>
      <vt:lpstr>　令和３年度実地指導における主な指導・注意事項⑦</vt:lpstr>
      <vt:lpstr>　令和３年度実地指導における主な指導・注意事項⑧</vt:lpstr>
      <vt:lpstr>その他のお知らせ</vt:lpstr>
      <vt:lpstr>　変更届の提出について</vt:lpstr>
      <vt:lpstr>　押印廃止について</vt:lpstr>
    </vt:vector>
  </TitlesOfParts>
  <Company>加須市役所</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令和３年度 指定介護サービス事業所 集団指導資料</dc:title>
  <dc:creator>加須市役所</dc:creator>
  <cp:lastModifiedBy>加須市役所</cp:lastModifiedBy>
  <cp:revision>174</cp:revision>
  <cp:lastPrinted>2022-06-27T00:37:07Z</cp:lastPrinted>
  <dcterms:created xsi:type="dcterms:W3CDTF">2021-06-10T00:32:44Z</dcterms:created>
  <dcterms:modified xsi:type="dcterms:W3CDTF">2022-06-27T01:46:43Z</dcterms:modified>
</cp:coreProperties>
</file>