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7771C-E723-4903-8CB9-731FBAF38F09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8681E-A3FB-42B1-91A3-94BBB8045F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48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F0011-6A8C-4259-8B02-D59BAEC351AF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D21E-94F5-4CA3-BF47-96B96BF9F49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（参考</a:t>
            </a:r>
            <a:r>
              <a:rPr lang="ja-JP" altLang="en-US" sz="2800" dirty="0" smtClean="0"/>
              <a:t>）北彩あんしんリングの</a:t>
            </a:r>
            <a:r>
              <a:rPr lang="ja-JP" altLang="en-US" sz="2800" dirty="0" smtClean="0"/>
              <a:t>活用イメージ</a:t>
            </a:r>
            <a:endParaRPr kumimoji="1" lang="ja-JP" altLang="en-US" sz="2800" dirty="0"/>
          </a:p>
        </p:txBody>
      </p:sp>
      <p:sp>
        <p:nvSpPr>
          <p:cNvPr id="11" name="フローチャート : 磁気ディスク 10"/>
          <p:cNvSpPr/>
          <p:nvPr/>
        </p:nvSpPr>
        <p:spPr>
          <a:xfrm>
            <a:off x="2771800" y="1340768"/>
            <a:ext cx="3456384" cy="1512168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8" name="グループ化 57"/>
          <p:cNvGrpSpPr/>
          <p:nvPr/>
        </p:nvGrpSpPr>
        <p:grpSpPr>
          <a:xfrm>
            <a:off x="1475656" y="2924944"/>
            <a:ext cx="6264696" cy="1944216"/>
            <a:chOff x="1475656" y="2924944"/>
            <a:chExt cx="6264696" cy="1944216"/>
          </a:xfrm>
        </p:grpSpPr>
        <p:sp>
          <p:nvSpPr>
            <p:cNvPr id="12" name="円/楕円 11"/>
            <p:cNvSpPr/>
            <p:nvPr/>
          </p:nvSpPr>
          <p:spPr>
            <a:xfrm>
              <a:off x="1475656" y="2924944"/>
              <a:ext cx="6264696" cy="1944216"/>
            </a:xfrm>
            <a:prstGeom prst="ellipse">
              <a:avLst/>
            </a:prstGeom>
            <a:solidFill>
              <a:srgbClr val="FB7D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1979712" y="3284984"/>
              <a:ext cx="5184576" cy="1440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6372200" y="1412776"/>
            <a:ext cx="2520280" cy="3960440"/>
          </a:xfrm>
          <a:prstGeom prst="roundRect">
            <a:avLst>
              <a:gd name="adj" fmla="val 7748"/>
            </a:avLst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3347864" y="1196752"/>
            <a:ext cx="2232248" cy="57606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最低限必要な医療・介護情報などを閲覧・更新</a:t>
            </a:r>
            <a:endParaRPr kumimoji="1" lang="ja-JP" altLang="en-US" sz="1400" b="1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835696" y="5157192"/>
            <a:ext cx="5616624" cy="1512168"/>
            <a:chOff x="1835696" y="5157192"/>
            <a:chExt cx="5616624" cy="1512168"/>
          </a:xfrm>
        </p:grpSpPr>
        <p:sp>
          <p:nvSpPr>
            <p:cNvPr id="14" name="角丸四角形 13"/>
            <p:cNvSpPr/>
            <p:nvPr/>
          </p:nvSpPr>
          <p:spPr>
            <a:xfrm>
              <a:off x="1835696" y="5445224"/>
              <a:ext cx="5616624" cy="1224136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400" dirty="0" smtClean="0"/>
            </a:p>
            <a:p>
              <a:r>
                <a:rPr lang="ja-JP" altLang="en-US" sz="1400" dirty="0" smtClean="0"/>
                <a:t> </a:t>
              </a:r>
              <a:r>
                <a:rPr lang="ja-JP" altLang="en-US" sz="1400" b="1" dirty="0" smtClean="0"/>
                <a:t>●　直接連絡しなくても、最低限必要な医療・介護情報を把握できる　</a:t>
              </a:r>
              <a:endParaRPr lang="en-US" altLang="ja-JP" sz="1400" b="1" dirty="0" smtClean="0"/>
            </a:p>
            <a:p>
              <a:r>
                <a:rPr kumimoji="1" lang="ja-JP" altLang="en-US" sz="1400" b="1" dirty="0" smtClean="0"/>
                <a:t>  </a:t>
              </a:r>
              <a:r>
                <a:rPr kumimoji="1" lang="ja-JP" altLang="en-US" sz="1400" b="1" dirty="0"/>
                <a:t>　</a:t>
              </a:r>
              <a:r>
                <a:rPr kumimoji="1" lang="ja-JP" altLang="en-US" sz="1400" b="1" dirty="0" smtClean="0"/>
                <a:t>　　</a:t>
              </a:r>
              <a:r>
                <a:rPr lang="ja-JP" altLang="en-US" sz="1400" b="1" dirty="0" smtClean="0"/>
                <a:t>⇒　電話連絡の際のトラブルを回避</a:t>
              </a:r>
              <a:endParaRPr lang="en-US" altLang="ja-JP" sz="1400" b="1" dirty="0" smtClean="0"/>
            </a:p>
            <a:p>
              <a:r>
                <a:rPr kumimoji="1" lang="ja-JP" altLang="en-US" sz="1400" b="1" dirty="0" smtClean="0"/>
                <a:t> ●　連絡を取り合う場合でも、都合の良い時間に質問・回答</a:t>
              </a:r>
              <a:endParaRPr kumimoji="1" lang="en-US" altLang="ja-JP" sz="1400" b="1" dirty="0" smtClean="0"/>
            </a:p>
            <a:p>
              <a:r>
                <a:rPr lang="ja-JP" altLang="en-US" sz="1400" b="1" dirty="0" smtClean="0"/>
                <a:t>  </a:t>
              </a:r>
              <a:r>
                <a:rPr lang="ja-JP" altLang="en-US" sz="1400" b="1" dirty="0"/>
                <a:t>　</a:t>
              </a:r>
              <a:r>
                <a:rPr lang="ja-JP" altLang="en-US" sz="1400" b="1" dirty="0" smtClean="0"/>
                <a:t>　　⇒　落ち着いた時に、ストレスなく連絡を取り合える</a:t>
              </a:r>
              <a:endParaRPr kumimoji="1" lang="ja-JP" altLang="en-US" sz="1400" b="1" dirty="0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3347864" y="5157192"/>
              <a:ext cx="2376264" cy="5040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 smtClean="0"/>
                <a:t>導入のメリット</a:t>
              </a:r>
              <a:endParaRPr kumimoji="1" lang="ja-JP" altLang="en-US" sz="1400" b="1" dirty="0"/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6372200" y="1412776"/>
            <a:ext cx="2520280" cy="43204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チャット機能により情報交換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979712" y="2708920"/>
            <a:ext cx="360040" cy="612068"/>
            <a:chOff x="1007604" y="2492896"/>
            <a:chExt cx="360040" cy="612068"/>
          </a:xfrm>
        </p:grpSpPr>
        <p:sp>
          <p:nvSpPr>
            <p:cNvPr id="19" name="フローチャート : 論理積ゲート 18"/>
            <p:cNvSpPr/>
            <p:nvPr/>
          </p:nvSpPr>
          <p:spPr>
            <a:xfrm rot="-5400000">
              <a:off x="971600" y="2708920"/>
              <a:ext cx="432048" cy="360040"/>
            </a:xfrm>
            <a:prstGeom prst="flowChartDelay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1043608" y="2492896"/>
              <a:ext cx="288032" cy="28803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7092280" y="3501008"/>
            <a:ext cx="360040" cy="612068"/>
            <a:chOff x="1007604" y="2492896"/>
            <a:chExt cx="360040" cy="612068"/>
          </a:xfrm>
        </p:grpSpPr>
        <p:sp>
          <p:nvSpPr>
            <p:cNvPr id="26" name="フローチャート : 論理積ゲート 25"/>
            <p:cNvSpPr/>
            <p:nvPr/>
          </p:nvSpPr>
          <p:spPr>
            <a:xfrm rot="-5400000">
              <a:off x="971600" y="2708920"/>
              <a:ext cx="432048" cy="360040"/>
            </a:xfrm>
            <a:prstGeom prst="flowChartDelay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1043608" y="2492896"/>
              <a:ext cx="288032" cy="28803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588224" y="4221088"/>
            <a:ext cx="360040" cy="612068"/>
            <a:chOff x="1007604" y="2492896"/>
            <a:chExt cx="360040" cy="612068"/>
          </a:xfrm>
        </p:grpSpPr>
        <p:sp>
          <p:nvSpPr>
            <p:cNvPr id="29" name="フローチャート : 論理積ゲート 28"/>
            <p:cNvSpPr/>
            <p:nvPr/>
          </p:nvSpPr>
          <p:spPr>
            <a:xfrm rot="-5400000">
              <a:off x="971600" y="2708920"/>
              <a:ext cx="432048" cy="360040"/>
            </a:xfrm>
            <a:prstGeom prst="flowChartDelay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1043608" y="2492896"/>
              <a:ext cx="288032" cy="28803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444208" y="486916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ヘルパー</a:t>
            </a:r>
            <a:endParaRPr kumimoji="1" lang="ja-JP" altLang="en-US" sz="14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76256" y="41490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往診医</a:t>
            </a:r>
            <a:endParaRPr kumimoji="1" lang="ja-JP" altLang="en-US" sz="14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372200" y="321297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訪問看護師</a:t>
            </a:r>
            <a:endParaRPr kumimoji="1" lang="ja-JP" altLang="en-US" sz="1400" b="1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6516216" y="2564904"/>
            <a:ext cx="360040" cy="612068"/>
            <a:chOff x="1007604" y="2492896"/>
            <a:chExt cx="360040" cy="612068"/>
          </a:xfrm>
        </p:grpSpPr>
        <p:sp>
          <p:nvSpPr>
            <p:cNvPr id="23" name="フローチャート : 論理積ゲート 22"/>
            <p:cNvSpPr/>
            <p:nvPr/>
          </p:nvSpPr>
          <p:spPr>
            <a:xfrm rot="-5400000">
              <a:off x="971600" y="2708920"/>
              <a:ext cx="432048" cy="360040"/>
            </a:xfrm>
            <a:prstGeom prst="flowChartDelay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1043608" y="2492896"/>
              <a:ext cx="288032" cy="28803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角丸四角形 7"/>
          <p:cNvSpPr/>
          <p:nvPr/>
        </p:nvSpPr>
        <p:spPr>
          <a:xfrm>
            <a:off x="251520" y="1412776"/>
            <a:ext cx="2376264" cy="3960440"/>
          </a:xfrm>
          <a:prstGeom prst="roundRect">
            <a:avLst>
              <a:gd name="adj" fmla="val 6598"/>
            </a:avLst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275856" y="836712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ＩＣＴシステム</a:t>
            </a:r>
            <a:endParaRPr kumimoji="1" lang="ja-JP" altLang="en-US" sz="1600" b="1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6804248" y="1988840"/>
            <a:ext cx="1656184" cy="504056"/>
          </a:xfrm>
          <a:prstGeom prst="wedgeRoundRectCallout">
            <a:avLst>
              <a:gd name="adj1" fmla="val -42945"/>
              <a:gd name="adj2" fmla="val 78745"/>
              <a:gd name="adj3" fmla="val 16667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err="1" smtClean="0">
                <a:solidFill>
                  <a:srgbClr val="002060"/>
                </a:solidFill>
              </a:rPr>
              <a:t>じょく</a:t>
            </a:r>
            <a:r>
              <a:rPr kumimoji="1" lang="ja-JP" altLang="en-US" sz="1200" b="1" dirty="0" smtClean="0">
                <a:solidFill>
                  <a:srgbClr val="002060"/>
                </a:solidFill>
              </a:rPr>
              <a:t>そう（床ずれ）が悪化しました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1520" y="1412776"/>
            <a:ext cx="2376264" cy="43204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チャット機能により情報交換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7452320" y="2780928"/>
            <a:ext cx="1368152" cy="504056"/>
          </a:xfrm>
          <a:prstGeom prst="wedgeRoundRectCallout">
            <a:avLst>
              <a:gd name="adj1" fmla="val -43943"/>
              <a:gd name="adj2" fmla="val 97698"/>
              <a:gd name="adj3" fmla="val 16667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rgbClr val="002060"/>
                </a:solidFill>
              </a:rPr>
              <a:t>すぐに診察します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7596336" y="4005064"/>
            <a:ext cx="1152128" cy="504056"/>
          </a:xfrm>
          <a:prstGeom prst="wedgeRoundRectCallout">
            <a:avLst>
              <a:gd name="adj1" fmla="val -51237"/>
              <a:gd name="adj2" fmla="val -81003"/>
              <a:gd name="adj3" fmla="val 16667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</a:rPr>
              <a:t>処方の変更を</a:t>
            </a:r>
            <a:endParaRPr kumimoji="1"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</a:rPr>
              <a:t>検討</a:t>
            </a:r>
            <a:r>
              <a:rPr lang="ja-JP" altLang="en-US" sz="1200" b="1" dirty="0">
                <a:solidFill>
                  <a:srgbClr val="002060"/>
                </a:solidFill>
              </a:rPr>
              <a:t>します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7308304" y="4725144"/>
            <a:ext cx="1440160" cy="504056"/>
          </a:xfrm>
          <a:prstGeom prst="wedgeRoundRectCallout">
            <a:avLst>
              <a:gd name="adj1" fmla="val -64704"/>
              <a:gd name="adj2" fmla="val -75588"/>
              <a:gd name="adj3" fmla="val 16667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</a:rPr>
              <a:t>痛み止めが効いていないみたいです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187624" y="328498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ケアマネジャー</a:t>
            </a:r>
            <a:endParaRPr kumimoji="1" lang="ja-JP" altLang="en-US" sz="1400" b="1" dirty="0"/>
          </a:p>
        </p:txBody>
      </p:sp>
      <p:sp>
        <p:nvSpPr>
          <p:cNvPr id="41" name="角丸四角形吹き出し 40"/>
          <p:cNvSpPr/>
          <p:nvPr/>
        </p:nvSpPr>
        <p:spPr>
          <a:xfrm>
            <a:off x="323528" y="1988840"/>
            <a:ext cx="1800200" cy="720080"/>
          </a:xfrm>
          <a:prstGeom prst="wedgeRoundRectCallout">
            <a:avLst>
              <a:gd name="adj1" fmla="val 33724"/>
              <a:gd name="adj2" fmla="val 76849"/>
              <a:gd name="adj3" fmla="val 16667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</a:rPr>
              <a:t>血圧１４５です</a:t>
            </a:r>
            <a:endParaRPr kumimoji="1" lang="en-US" altLang="ja-JP" sz="1200" b="1" dirty="0" smtClean="0">
              <a:solidFill>
                <a:srgbClr val="002060"/>
              </a:solidFill>
            </a:endParaRPr>
          </a:p>
          <a:p>
            <a:r>
              <a:rPr kumimoji="1" lang="ja-JP" altLang="en-US" sz="1200" b="1" dirty="0" smtClean="0">
                <a:solidFill>
                  <a:srgbClr val="002060"/>
                </a:solidFill>
              </a:rPr>
              <a:t>入浴サービスの利用は可能ですか？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pic>
        <p:nvPicPr>
          <p:cNvPr id="42" name="Picture 4" descr="\\bioserver2\共有\プロジェクト\99_営業ツール\Clipart　（ＮＴＴデータ版）\クリップアート2005\02 建物（ランドマーク）\0104 中規模総合病院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172" y="3861048"/>
            <a:ext cx="108260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ボックス 42"/>
          <p:cNvSpPr txBox="1"/>
          <p:nvPr/>
        </p:nvSpPr>
        <p:spPr>
          <a:xfrm>
            <a:off x="827584" y="420134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病院</a:t>
            </a:r>
            <a:endParaRPr kumimoji="1" lang="ja-JP" altLang="en-US" sz="1400" b="1" dirty="0"/>
          </a:p>
        </p:txBody>
      </p:sp>
      <p:sp>
        <p:nvSpPr>
          <p:cNvPr id="44" name="角丸四角形吹き出し 43"/>
          <p:cNvSpPr/>
          <p:nvPr/>
        </p:nvSpPr>
        <p:spPr>
          <a:xfrm>
            <a:off x="395536" y="4581128"/>
            <a:ext cx="1872208" cy="720080"/>
          </a:xfrm>
          <a:prstGeom prst="wedgeRoundRectCallout">
            <a:avLst>
              <a:gd name="adj1" fmla="val 31337"/>
              <a:gd name="adj2" fmla="val -72745"/>
              <a:gd name="adj3" fmla="val 16667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</a:rPr>
              <a:t>病院では血圧１５０以下なら入浴を許可しました</a:t>
            </a:r>
            <a:endParaRPr kumimoji="1" lang="en-US" altLang="ja-JP" sz="1200" b="1" dirty="0" smtClean="0">
              <a:solidFill>
                <a:srgbClr val="002060"/>
              </a:solidFill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</a:rPr>
              <a:t>入浴サービスはＯＫです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pic>
        <p:nvPicPr>
          <p:cNvPr id="45" name="図 44" descr="map3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501008"/>
            <a:ext cx="9361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テキスト ボックス 45"/>
          <p:cNvSpPr txBox="1"/>
          <p:nvPr/>
        </p:nvSpPr>
        <p:spPr>
          <a:xfrm>
            <a:off x="5004048" y="40770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北埼玉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在宅医療連携室</a:t>
            </a:r>
            <a:endParaRPr kumimoji="1" lang="ja-JP" altLang="en-US" sz="14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627784" y="4149080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市、高齢者相談センター</a:t>
            </a:r>
            <a:endParaRPr kumimoji="1" lang="ja-JP" altLang="en-US" sz="1400" b="1" dirty="0"/>
          </a:p>
        </p:txBody>
      </p:sp>
      <p:grpSp>
        <p:nvGrpSpPr>
          <p:cNvPr id="57" name="グループ化 56"/>
          <p:cNvGrpSpPr/>
          <p:nvPr/>
        </p:nvGrpSpPr>
        <p:grpSpPr>
          <a:xfrm>
            <a:off x="2915816" y="3573016"/>
            <a:ext cx="864096" cy="576064"/>
            <a:chOff x="2915816" y="3573016"/>
            <a:chExt cx="864096" cy="576064"/>
          </a:xfrm>
        </p:grpSpPr>
        <p:sp>
          <p:nvSpPr>
            <p:cNvPr id="48" name="正方形/長方形 47"/>
            <p:cNvSpPr/>
            <p:nvPr/>
          </p:nvSpPr>
          <p:spPr>
            <a:xfrm>
              <a:off x="2915816" y="3573016"/>
              <a:ext cx="864096" cy="576064"/>
            </a:xfrm>
            <a:prstGeom prst="rect">
              <a:avLst/>
            </a:prstGeom>
            <a:solidFill>
              <a:schemeClr val="bg1"/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2987824" y="3861048"/>
              <a:ext cx="216024" cy="288032"/>
            </a:xfrm>
            <a:prstGeom prst="rect">
              <a:avLst/>
            </a:prstGeom>
            <a:solidFill>
              <a:schemeClr val="bg1"/>
            </a:solidFill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3" name="グループ化 52"/>
            <p:cNvGrpSpPr>
              <a:grpSpLocks noChangeAspect="1"/>
            </p:cNvGrpSpPr>
            <p:nvPr/>
          </p:nvGrpSpPr>
          <p:grpSpPr>
            <a:xfrm>
              <a:off x="3419873" y="3645024"/>
              <a:ext cx="275295" cy="468000"/>
              <a:chOff x="1007604" y="2492896"/>
              <a:chExt cx="360040" cy="612068"/>
            </a:xfrm>
          </p:grpSpPr>
          <p:sp>
            <p:nvSpPr>
              <p:cNvPr id="54" name="フローチャート : 論理積ゲート 53"/>
              <p:cNvSpPr/>
              <p:nvPr/>
            </p:nvSpPr>
            <p:spPr>
              <a:xfrm rot="-5400000">
                <a:off x="971600" y="2708920"/>
                <a:ext cx="432048" cy="360040"/>
              </a:xfrm>
              <a:prstGeom prst="flowChartDelay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円/楕円 54"/>
              <p:cNvSpPr/>
              <p:nvPr/>
            </p:nvSpPr>
            <p:spPr>
              <a:xfrm>
                <a:off x="1043608" y="2492896"/>
                <a:ext cx="288032" cy="288032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2987824" y="1912476"/>
            <a:ext cx="1440160" cy="292388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/>
              <a:t>医療情報の例</a:t>
            </a:r>
            <a:endParaRPr kumimoji="1" lang="ja-JP" altLang="en-US" sz="13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572000" y="1912476"/>
            <a:ext cx="1440160" cy="292388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介護</a:t>
            </a:r>
            <a:r>
              <a:rPr kumimoji="1" lang="ja-JP" altLang="en-US" sz="1300" dirty="0" smtClean="0"/>
              <a:t>情報の例</a:t>
            </a:r>
            <a:endParaRPr kumimoji="1" lang="ja-JP" altLang="en-US" sz="13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059832" y="2216477"/>
            <a:ext cx="14401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 smtClean="0"/>
              <a:t>医師の紹介状</a:t>
            </a:r>
            <a:endParaRPr kumimoji="1" lang="en-US" altLang="ja-JP" sz="1300" dirty="0" smtClean="0"/>
          </a:p>
          <a:p>
            <a:r>
              <a:rPr lang="ja-JP" altLang="en-US" sz="1300" dirty="0"/>
              <a:t>訪問</a:t>
            </a:r>
            <a:r>
              <a:rPr lang="ja-JP" altLang="en-US" sz="1300" dirty="0" smtClean="0"/>
              <a:t>看護</a:t>
            </a:r>
            <a:r>
              <a:rPr lang="ja-JP" altLang="en-US" sz="1300" dirty="0"/>
              <a:t>指示書</a:t>
            </a:r>
            <a:endParaRPr kumimoji="1" lang="ja-JP" altLang="en-US" sz="13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427984" y="2204864"/>
            <a:ext cx="1800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dirty="0" smtClean="0"/>
              <a:t>ケアマネジャー等が知る家族構成や</a:t>
            </a:r>
            <a:r>
              <a:rPr lang="ja-JP" altLang="en-US" sz="1250" dirty="0" smtClean="0"/>
              <a:t>日常生活</a:t>
            </a:r>
            <a:r>
              <a:rPr kumimoji="1" lang="ja-JP" altLang="en-US" sz="1250" dirty="0" smtClean="0"/>
              <a:t>等</a:t>
            </a:r>
            <a:endParaRPr kumimoji="1" lang="ja-JP" altLang="en-US" sz="1250" dirty="0"/>
          </a:p>
        </p:txBody>
      </p:sp>
      <p:pic>
        <p:nvPicPr>
          <p:cNvPr id="56" name="図 5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996952"/>
            <a:ext cx="370436" cy="39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図 6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924944"/>
            <a:ext cx="370436" cy="39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図 6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4581128"/>
            <a:ext cx="370436" cy="39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図 6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581128"/>
            <a:ext cx="370436" cy="39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テキスト ボックス 65"/>
          <p:cNvSpPr txBox="1"/>
          <p:nvPr/>
        </p:nvSpPr>
        <p:spPr>
          <a:xfrm>
            <a:off x="179512" y="5683895"/>
            <a:ext cx="17281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u="sng" dirty="0" smtClean="0">
                <a:latin typeface="+mj-ea"/>
                <a:ea typeface="+mj-ea"/>
              </a:rPr>
              <a:t>※</a:t>
            </a:r>
            <a:r>
              <a:rPr kumimoji="1" lang="ja-JP" altLang="en-US" sz="1200" u="sng" dirty="0" smtClean="0">
                <a:latin typeface="+mj-ea"/>
                <a:ea typeface="+mj-ea"/>
              </a:rPr>
              <a:t>チャット機能</a:t>
            </a:r>
            <a:endParaRPr kumimoji="1" lang="en-US" altLang="ja-JP" sz="1200" u="sng" dirty="0" smtClean="0">
              <a:latin typeface="+mj-ea"/>
              <a:ea typeface="+mj-ea"/>
            </a:endParaRPr>
          </a:p>
          <a:p>
            <a:r>
              <a:rPr lang="ja-JP" altLang="en-US" sz="1100" dirty="0" smtClean="0"/>
              <a:t>ネットワークを通じて</a:t>
            </a:r>
            <a:endParaRPr lang="en-US" altLang="ja-JP" sz="1100" dirty="0" smtClean="0"/>
          </a:p>
          <a:p>
            <a:r>
              <a:rPr lang="ja-JP" altLang="en-US" sz="1100" dirty="0" smtClean="0"/>
              <a:t>メンバーがリアルタイムにやり取りできる機能</a:t>
            </a:r>
            <a:endParaRPr kumimoji="1" lang="ja-JP" altLang="en-US" sz="11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51520" y="105273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例１</a:t>
            </a:r>
            <a:r>
              <a:rPr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372200" y="105273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例２</a:t>
            </a:r>
            <a:r>
              <a:rPr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596336" y="6093296"/>
            <a:ext cx="1296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（注）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　至急の場合は、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　電話連絡による。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155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（参考）北彩あんしんリングの活用イメージ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ＭＣＳの活用イメージ</dc:title>
  <dc:creator>加須市役所</dc:creator>
  <cp:lastModifiedBy>加須市役所</cp:lastModifiedBy>
  <cp:revision>27</cp:revision>
  <dcterms:created xsi:type="dcterms:W3CDTF">2016-05-06T06:28:02Z</dcterms:created>
  <dcterms:modified xsi:type="dcterms:W3CDTF">2020-07-10T02:25:44Z</dcterms:modified>
</cp:coreProperties>
</file>