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7D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35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87771C-E723-4903-8CB9-731FBAF38F09}" type="datetimeFigureOut">
              <a:rPr kumimoji="1" lang="ja-JP" altLang="en-US" smtClean="0"/>
              <a:pPr/>
              <a:t>2020/7/10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D8681E-A3FB-42B1-91A3-94BBB8045F1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4484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F0011-6A8C-4259-8B02-D59BAEC351AF}" type="datetimeFigureOut">
              <a:rPr kumimoji="1" lang="ja-JP" altLang="en-US" smtClean="0"/>
              <a:pPr/>
              <a:t>2020/7/10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CD21E-94F5-4CA3-BF47-96B96BF9F49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F0011-6A8C-4259-8B02-D59BAEC351AF}" type="datetimeFigureOut">
              <a:rPr kumimoji="1" lang="ja-JP" altLang="en-US" smtClean="0"/>
              <a:pPr/>
              <a:t>2020/7/10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CD21E-94F5-4CA3-BF47-96B96BF9F49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F0011-6A8C-4259-8B02-D59BAEC351AF}" type="datetimeFigureOut">
              <a:rPr kumimoji="1" lang="ja-JP" altLang="en-US" smtClean="0"/>
              <a:pPr/>
              <a:t>2020/7/10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CD21E-94F5-4CA3-BF47-96B96BF9F49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F0011-6A8C-4259-8B02-D59BAEC351AF}" type="datetimeFigureOut">
              <a:rPr kumimoji="1" lang="ja-JP" altLang="en-US" smtClean="0"/>
              <a:pPr/>
              <a:t>2020/7/10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CD21E-94F5-4CA3-BF47-96B96BF9F49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F0011-6A8C-4259-8B02-D59BAEC351AF}" type="datetimeFigureOut">
              <a:rPr kumimoji="1" lang="ja-JP" altLang="en-US" smtClean="0"/>
              <a:pPr/>
              <a:t>2020/7/10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CD21E-94F5-4CA3-BF47-96B96BF9F49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F0011-6A8C-4259-8B02-D59BAEC351AF}" type="datetimeFigureOut">
              <a:rPr kumimoji="1" lang="ja-JP" altLang="en-US" smtClean="0"/>
              <a:pPr/>
              <a:t>2020/7/10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CD21E-94F5-4CA3-BF47-96B96BF9F49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F0011-6A8C-4259-8B02-D59BAEC351AF}" type="datetimeFigureOut">
              <a:rPr kumimoji="1" lang="ja-JP" altLang="en-US" smtClean="0"/>
              <a:pPr/>
              <a:t>2020/7/10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CD21E-94F5-4CA3-BF47-96B96BF9F49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F0011-6A8C-4259-8B02-D59BAEC351AF}" type="datetimeFigureOut">
              <a:rPr kumimoji="1" lang="ja-JP" altLang="en-US" smtClean="0"/>
              <a:pPr/>
              <a:t>2020/7/10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CD21E-94F5-4CA3-BF47-96B96BF9F49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F0011-6A8C-4259-8B02-D59BAEC351AF}" type="datetimeFigureOut">
              <a:rPr kumimoji="1" lang="ja-JP" altLang="en-US" smtClean="0"/>
              <a:pPr/>
              <a:t>2020/7/10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CD21E-94F5-4CA3-BF47-96B96BF9F49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F0011-6A8C-4259-8B02-D59BAEC351AF}" type="datetimeFigureOut">
              <a:rPr kumimoji="1" lang="ja-JP" altLang="en-US" smtClean="0"/>
              <a:pPr/>
              <a:t>2020/7/10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CD21E-94F5-4CA3-BF47-96B96BF9F49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F0011-6A8C-4259-8B02-D59BAEC351AF}" type="datetimeFigureOut">
              <a:rPr kumimoji="1" lang="ja-JP" altLang="en-US" smtClean="0"/>
              <a:pPr/>
              <a:t>2020/7/10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CD21E-94F5-4CA3-BF47-96B96BF9F49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1F0011-6A8C-4259-8B02-D59BAEC351AF}" type="datetimeFigureOut">
              <a:rPr kumimoji="1" lang="ja-JP" altLang="en-US" smtClean="0"/>
              <a:pPr/>
              <a:t>2020/7/10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BCD21E-94F5-4CA3-BF47-96B96BF9F49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r>
              <a:rPr lang="ja-JP" altLang="en-US" sz="2800" dirty="0" smtClean="0"/>
              <a:t>（参考</a:t>
            </a:r>
            <a:r>
              <a:rPr lang="ja-JP" altLang="en-US" sz="2800" dirty="0" smtClean="0"/>
              <a:t>）北彩あんしんリングの</a:t>
            </a:r>
            <a:r>
              <a:rPr lang="ja-JP" altLang="en-US" sz="2800" dirty="0" smtClean="0"/>
              <a:t>活用イメージ</a:t>
            </a:r>
            <a:endParaRPr kumimoji="1" lang="ja-JP" altLang="en-US" sz="2800" dirty="0"/>
          </a:p>
        </p:txBody>
      </p:sp>
      <p:sp>
        <p:nvSpPr>
          <p:cNvPr id="11" name="フローチャート : 磁気ディスク 10"/>
          <p:cNvSpPr/>
          <p:nvPr/>
        </p:nvSpPr>
        <p:spPr>
          <a:xfrm>
            <a:off x="2771800" y="1340768"/>
            <a:ext cx="3456384" cy="1512168"/>
          </a:xfrm>
          <a:prstGeom prst="flowChartMagneticDisk">
            <a:avLst/>
          </a:prstGeom>
          <a:solidFill>
            <a:schemeClr val="accent5">
              <a:lumMod val="40000"/>
              <a:lumOff val="60000"/>
            </a:schemeClr>
          </a:solidFill>
          <a:ln w="158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58" name="グループ化 57"/>
          <p:cNvGrpSpPr/>
          <p:nvPr/>
        </p:nvGrpSpPr>
        <p:grpSpPr>
          <a:xfrm>
            <a:off x="1475656" y="2924944"/>
            <a:ext cx="6264696" cy="1944216"/>
            <a:chOff x="1475656" y="2924944"/>
            <a:chExt cx="6264696" cy="1944216"/>
          </a:xfrm>
        </p:grpSpPr>
        <p:sp>
          <p:nvSpPr>
            <p:cNvPr id="12" name="円/楕円 11"/>
            <p:cNvSpPr/>
            <p:nvPr/>
          </p:nvSpPr>
          <p:spPr>
            <a:xfrm>
              <a:off x="1475656" y="2924944"/>
              <a:ext cx="6264696" cy="1944216"/>
            </a:xfrm>
            <a:prstGeom prst="ellipse">
              <a:avLst/>
            </a:prstGeom>
            <a:solidFill>
              <a:srgbClr val="FB7DE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円/楕円 12"/>
            <p:cNvSpPr/>
            <p:nvPr/>
          </p:nvSpPr>
          <p:spPr>
            <a:xfrm>
              <a:off x="1979712" y="3284984"/>
              <a:ext cx="5184576" cy="144016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9" name="角丸四角形 8"/>
          <p:cNvSpPr/>
          <p:nvPr/>
        </p:nvSpPr>
        <p:spPr>
          <a:xfrm>
            <a:off x="6372200" y="1412776"/>
            <a:ext cx="2520280" cy="3960440"/>
          </a:xfrm>
          <a:prstGeom prst="roundRect">
            <a:avLst>
              <a:gd name="adj" fmla="val 7748"/>
            </a:avLst>
          </a:prstGeom>
          <a:noFill/>
          <a:ln w="952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角丸四角形 9"/>
          <p:cNvSpPr/>
          <p:nvPr/>
        </p:nvSpPr>
        <p:spPr>
          <a:xfrm>
            <a:off x="3347864" y="1196752"/>
            <a:ext cx="2232248" cy="576064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/>
              <a:t>最低限必要な医療・介護情報などを閲覧・更新</a:t>
            </a:r>
            <a:endParaRPr kumimoji="1" lang="ja-JP" altLang="en-US" sz="1400" b="1" dirty="0"/>
          </a:p>
        </p:txBody>
      </p:sp>
      <p:grpSp>
        <p:nvGrpSpPr>
          <p:cNvPr id="16" name="グループ化 15"/>
          <p:cNvGrpSpPr/>
          <p:nvPr/>
        </p:nvGrpSpPr>
        <p:grpSpPr>
          <a:xfrm>
            <a:off x="1835696" y="5157192"/>
            <a:ext cx="5616624" cy="1512168"/>
            <a:chOff x="1835696" y="5157192"/>
            <a:chExt cx="5616624" cy="1512168"/>
          </a:xfrm>
        </p:grpSpPr>
        <p:sp>
          <p:nvSpPr>
            <p:cNvPr id="14" name="角丸四角形 13"/>
            <p:cNvSpPr/>
            <p:nvPr/>
          </p:nvSpPr>
          <p:spPr>
            <a:xfrm>
              <a:off x="1835696" y="5445224"/>
              <a:ext cx="5616624" cy="1224136"/>
            </a:xfrm>
            <a:prstGeom prst="round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ja-JP" sz="1400" dirty="0" smtClean="0"/>
            </a:p>
            <a:p>
              <a:r>
                <a:rPr lang="ja-JP" altLang="en-US" sz="1400" dirty="0" smtClean="0"/>
                <a:t> </a:t>
              </a:r>
              <a:r>
                <a:rPr lang="ja-JP" altLang="en-US" sz="1400" b="1" dirty="0" smtClean="0"/>
                <a:t>●　直接連絡しなくても、最低限必要な医療・介護情報を把握できる　</a:t>
              </a:r>
              <a:endParaRPr lang="en-US" altLang="ja-JP" sz="1400" b="1" dirty="0" smtClean="0"/>
            </a:p>
            <a:p>
              <a:r>
                <a:rPr kumimoji="1" lang="ja-JP" altLang="en-US" sz="1400" b="1" dirty="0" smtClean="0"/>
                <a:t>  </a:t>
              </a:r>
              <a:r>
                <a:rPr kumimoji="1" lang="ja-JP" altLang="en-US" sz="1400" b="1" dirty="0"/>
                <a:t>　</a:t>
              </a:r>
              <a:r>
                <a:rPr kumimoji="1" lang="ja-JP" altLang="en-US" sz="1400" b="1" dirty="0" smtClean="0"/>
                <a:t>　　</a:t>
              </a:r>
              <a:r>
                <a:rPr lang="ja-JP" altLang="en-US" sz="1400" b="1" dirty="0" smtClean="0"/>
                <a:t>⇒　電話連絡の際のトラブルを回避</a:t>
              </a:r>
              <a:endParaRPr lang="en-US" altLang="ja-JP" sz="1400" b="1" dirty="0" smtClean="0"/>
            </a:p>
            <a:p>
              <a:r>
                <a:rPr kumimoji="1" lang="ja-JP" altLang="en-US" sz="1400" b="1" dirty="0" smtClean="0"/>
                <a:t> ●　連絡を取り合う場合でも、都合の良い時間に質問・回答</a:t>
              </a:r>
              <a:endParaRPr kumimoji="1" lang="en-US" altLang="ja-JP" sz="1400" b="1" dirty="0" smtClean="0"/>
            </a:p>
            <a:p>
              <a:r>
                <a:rPr lang="ja-JP" altLang="en-US" sz="1400" b="1" dirty="0" smtClean="0"/>
                <a:t>  </a:t>
              </a:r>
              <a:r>
                <a:rPr lang="ja-JP" altLang="en-US" sz="1400" b="1" dirty="0"/>
                <a:t>　</a:t>
              </a:r>
              <a:r>
                <a:rPr lang="ja-JP" altLang="en-US" sz="1400" b="1" dirty="0" smtClean="0"/>
                <a:t>　　⇒　落ち着いた時に、ストレスなく連絡を取り合える</a:t>
              </a:r>
              <a:endParaRPr kumimoji="1" lang="ja-JP" altLang="en-US" sz="1400" b="1" dirty="0"/>
            </a:p>
          </p:txBody>
        </p:sp>
        <p:sp>
          <p:nvSpPr>
            <p:cNvPr id="15" name="円/楕円 14"/>
            <p:cNvSpPr/>
            <p:nvPr/>
          </p:nvSpPr>
          <p:spPr>
            <a:xfrm>
              <a:off x="3347864" y="5157192"/>
              <a:ext cx="2376264" cy="504056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400" b="1" dirty="0" smtClean="0"/>
                <a:t>導入のメリット</a:t>
              </a:r>
              <a:endParaRPr kumimoji="1" lang="ja-JP" altLang="en-US" sz="1400" b="1" dirty="0"/>
            </a:p>
          </p:txBody>
        </p:sp>
      </p:grpSp>
      <p:sp>
        <p:nvSpPr>
          <p:cNvPr id="18" name="正方形/長方形 17"/>
          <p:cNvSpPr/>
          <p:nvPr/>
        </p:nvSpPr>
        <p:spPr>
          <a:xfrm>
            <a:off x="6372200" y="1412776"/>
            <a:ext cx="2520280" cy="432048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 smtClean="0">
                <a:solidFill>
                  <a:schemeClr val="tx1"/>
                </a:solidFill>
              </a:rPr>
              <a:t>チャット機能により情報交換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grpSp>
        <p:nvGrpSpPr>
          <p:cNvPr id="21" name="グループ化 20"/>
          <p:cNvGrpSpPr/>
          <p:nvPr/>
        </p:nvGrpSpPr>
        <p:grpSpPr>
          <a:xfrm>
            <a:off x="1979712" y="2708920"/>
            <a:ext cx="360040" cy="612068"/>
            <a:chOff x="1007604" y="2492896"/>
            <a:chExt cx="360040" cy="612068"/>
          </a:xfrm>
        </p:grpSpPr>
        <p:sp>
          <p:nvSpPr>
            <p:cNvPr id="19" name="フローチャート : 論理積ゲート 18"/>
            <p:cNvSpPr/>
            <p:nvPr/>
          </p:nvSpPr>
          <p:spPr>
            <a:xfrm rot="-5400000">
              <a:off x="971600" y="2708920"/>
              <a:ext cx="432048" cy="360040"/>
            </a:xfrm>
            <a:prstGeom prst="flowChartDelay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円/楕円 19"/>
            <p:cNvSpPr/>
            <p:nvPr/>
          </p:nvSpPr>
          <p:spPr>
            <a:xfrm>
              <a:off x="1043608" y="2492896"/>
              <a:ext cx="288032" cy="288032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5" name="グループ化 24"/>
          <p:cNvGrpSpPr/>
          <p:nvPr/>
        </p:nvGrpSpPr>
        <p:grpSpPr>
          <a:xfrm>
            <a:off x="7092280" y="3501008"/>
            <a:ext cx="360040" cy="612068"/>
            <a:chOff x="1007604" y="2492896"/>
            <a:chExt cx="360040" cy="612068"/>
          </a:xfrm>
        </p:grpSpPr>
        <p:sp>
          <p:nvSpPr>
            <p:cNvPr id="26" name="フローチャート : 論理積ゲート 25"/>
            <p:cNvSpPr/>
            <p:nvPr/>
          </p:nvSpPr>
          <p:spPr>
            <a:xfrm rot="-5400000">
              <a:off x="971600" y="2708920"/>
              <a:ext cx="432048" cy="360040"/>
            </a:xfrm>
            <a:prstGeom prst="flowChartDelay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円/楕円 26"/>
            <p:cNvSpPr/>
            <p:nvPr/>
          </p:nvSpPr>
          <p:spPr>
            <a:xfrm>
              <a:off x="1043608" y="2492896"/>
              <a:ext cx="288032" cy="288032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8" name="グループ化 27"/>
          <p:cNvGrpSpPr/>
          <p:nvPr/>
        </p:nvGrpSpPr>
        <p:grpSpPr>
          <a:xfrm>
            <a:off x="6588224" y="4221088"/>
            <a:ext cx="360040" cy="612068"/>
            <a:chOff x="1007604" y="2492896"/>
            <a:chExt cx="360040" cy="612068"/>
          </a:xfrm>
        </p:grpSpPr>
        <p:sp>
          <p:nvSpPr>
            <p:cNvPr id="29" name="フローチャート : 論理積ゲート 28"/>
            <p:cNvSpPr/>
            <p:nvPr/>
          </p:nvSpPr>
          <p:spPr>
            <a:xfrm rot="-5400000">
              <a:off x="971600" y="2708920"/>
              <a:ext cx="432048" cy="360040"/>
            </a:xfrm>
            <a:prstGeom prst="flowChartDelay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円/楕円 29"/>
            <p:cNvSpPr/>
            <p:nvPr/>
          </p:nvSpPr>
          <p:spPr>
            <a:xfrm>
              <a:off x="1043608" y="2492896"/>
              <a:ext cx="288032" cy="288032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1" name="テキスト ボックス 30"/>
          <p:cNvSpPr txBox="1"/>
          <p:nvPr/>
        </p:nvSpPr>
        <p:spPr>
          <a:xfrm>
            <a:off x="6444208" y="4869160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/>
              <a:t>ヘルパー</a:t>
            </a:r>
            <a:endParaRPr kumimoji="1" lang="ja-JP" altLang="en-US" sz="1400" b="1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6876256" y="4149080"/>
            <a:ext cx="864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/>
              <a:t>往診医</a:t>
            </a:r>
            <a:endParaRPr kumimoji="1" lang="ja-JP" altLang="en-US" sz="1400" b="1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6372200" y="3212976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/>
              <a:t>訪問看護師</a:t>
            </a:r>
            <a:endParaRPr kumimoji="1" lang="ja-JP" altLang="en-US" sz="1400" b="1" dirty="0"/>
          </a:p>
        </p:txBody>
      </p:sp>
      <p:grpSp>
        <p:nvGrpSpPr>
          <p:cNvPr id="22" name="グループ化 21"/>
          <p:cNvGrpSpPr/>
          <p:nvPr/>
        </p:nvGrpSpPr>
        <p:grpSpPr>
          <a:xfrm>
            <a:off x="6516216" y="2564904"/>
            <a:ext cx="360040" cy="612068"/>
            <a:chOff x="1007604" y="2492896"/>
            <a:chExt cx="360040" cy="612068"/>
          </a:xfrm>
        </p:grpSpPr>
        <p:sp>
          <p:nvSpPr>
            <p:cNvPr id="23" name="フローチャート : 論理積ゲート 22"/>
            <p:cNvSpPr/>
            <p:nvPr/>
          </p:nvSpPr>
          <p:spPr>
            <a:xfrm rot="-5400000">
              <a:off x="971600" y="2708920"/>
              <a:ext cx="432048" cy="360040"/>
            </a:xfrm>
            <a:prstGeom prst="flowChartDelay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円/楕円 23"/>
            <p:cNvSpPr/>
            <p:nvPr/>
          </p:nvSpPr>
          <p:spPr>
            <a:xfrm>
              <a:off x="1043608" y="2492896"/>
              <a:ext cx="288032" cy="288032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8" name="角丸四角形 7"/>
          <p:cNvSpPr/>
          <p:nvPr/>
        </p:nvSpPr>
        <p:spPr>
          <a:xfrm>
            <a:off x="251520" y="1412776"/>
            <a:ext cx="2376264" cy="3960440"/>
          </a:xfrm>
          <a:prstGeom prst="roundRect">
            <a:avLst>
              <a:gd name="adj" fmla="val 6598"/>
            </a:avLst>
          </a:prstGeom>
          <a:noFill/>
          <a:ln w="952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3275856" y="836712"/>
            <a:ext cx="2448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 smtClean="0"/>
              <a:t>ＩＣＴシステム</a:t>
            </a:r>
            <a:endParaRPr kumimoji="1" lang="ja-JP" altLang="en-US" sz="1600" b="1" dirty="0"/>
          </a:p>
        </p:txBody>
      </p:sp>
      <p:sp>
        <p:nvSpPr>
          <p:cNvPr id="36" name="角丸四角形吹き出し 35"/>
          <p:cNvSpPr/>
          <p:nvPr/>
        </p:nvSpPr>
        <p:spPr>
          <a:xfrm>
            <a:off x="6804248" y="1988840"/>
            <a:ext cx="1656184" cy="504056"/>
          </a:xfrm>
          <a:prstGeom prst="wedgeRoundRectCallout">
            <a:avLst>
              <a:gd name="adj1" fmla="val -42945"/>
              <a:gd name="adj2" fmla="val 78745"/>
              <a:gd name="adj3" fmla="val 16667"/>
            </a:avLst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b="1" dirty="0" err="1" smtClean="0">
                <a:solidFill>
                  <a:srgbClr val="002060"/>
                </a:solidFill>
              </a:rPr>
              <a:t>じょく</a:t>
            </a:r>
            <a:r>
              <a:rPr kumimoji="1" lang="ja-JP" altLang="en-US" sz="1200" b="1" dirty="0" smtClean="0">
                <a:solidFill>
                  <a:srgbClr val="002060"/>
                </a:solidFill>
              </a:rPr>
              <a:t>そう（床ずれ）が悪化しました</a:t>
            </a:r>
            <a:endParaRPr kumimoji="1" lang="ja-JP" altLang="en-US" sz="1200" b="1" dirty="0">
              <a:solidFill>
                <a:srgbClr val="002060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251520" y="1412776"/>
            <a:ext cx="2376264" cy="432048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 smtClean="0">
                <a:solidFill>
                  <a:schemeClr val="tx1"/>
                </a:solidFill>
              </a:rPr>
              <a:t>チャット機能により情報交換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37" name="角丸四角形吹き出し 36"/>
          <p:cNvSpPr/>
          <p:nvPr/>
        </p:nvSpPr>
        <p:spPr>
          <a:xfrm>
            <a:off x="7452320" y="2780928"/>
            <a:ext cx="1368152" cy="504056"/>
          </a:xfrm>
          <a:prstGeom prst="wedgeRoundRectCallout">
            <a:avLst>
              <a:gd name="adj1" fmla="val -43943"/>
              <a:gd name="adj2" fmla="val 97698"/>
              <a:gd name="adj3" fmla="val 16667"/>
            </a:avLst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b="1" dirty="0" smtClean="0">
                <a:solidFill>
                  <a:srgbClr val="002060"/>
                </a:solidFill>
              </a:rPr>
              <a:t>すぐに診察します</a:t>
            </a:r>
            <a:endParaRPr kumimoji="1" lang="ja-JP" altLang="en-US" sz="1200" b="1" dirty="0">
              <a:solidFill>
                <a:srgbClr val="002060"/>
              </a:solidFill>
            </a:endParaRPr>
          </a:p>
        </p:txBody>
      </p:sp>
      <p:sp>
        <p:nvSpPr>
          <p:cNvPr id="38" name="角丸四角形吹き出し 37"/>
          <p:cNvSpPr/>
          <p:nvPr/>
        </p:nvSpPr>
        <p:spPr>
          <a:xfrm>
            <a:off x="7596336" y="4005064"/>
            <a:ext cx="1152128" cy="504056"/>
          </a:xfrm>
          <a:prstGeom prst="wedgeRoundRectCallout">
            <a:avLst>
              <a:gd name="adj1" fmla="val -51237"/>
              <a:gd name="adj2" fmla="val -81003"/>
              <a:gd name="adj3" fmla="val 16667"/>
            </a:avLst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b="1" dirty="0" smtClean="0">
                <a:solidFill>
                  <a:srgbClr val="002060"/>
                </a:solidFill>
              </a:rPr>
              <a:t>処方の変更を</a:t>
            </a:r>
            <a:endParaRPr kumimoji="1" lang="en-US" altLang="ja-JP" sz="1200" b="1" dirty="0" smtClean="0">
              <a:solidFill>
                <a:srgbClr val="002060"/>
              </a:solidFill>
            </a:endParaRPr>
          </a:p>
          <a:p>
            <a:r>
              <a:rPr lang="ja-JP" altLang="en-US" sz="1200" b="1" dirty="0" smtClean="0">
                <a:solidFill>
                  <a:srgbClr val="002060"/>
                </a:solidFill>
              </a:rPr>
              <a:t>検討</a:t>
            </a:r>
            <a:r>
              <a:rPr lang="ja-JP" altLang="en-US" sz="1200" b="1" dirty="0">
                <a:solidFill>
                  <a:srgbClr val="002060"/>
                </a:solidFill>
              </a:rPr>
              <a:t>します</a:t>
            </a:r>
            <a:endParaRPr kumimoji="1" lang="ja-JP" altLang="en-US" sz="1200" b="1" dirty="0">
              <a:solidFill>
                <a:srgbClr val="002060"/>
              </a:solidFill>
            </a:endParaRPr>
          </a:p>
        </p:txBody>
      </p:sp>
      <p:sp>
        <p:nvSpPr>
          <p:cNvPr id="39" name="角丸四角形吹き出し 38"/>
          <p:cNvSpPr/>
          <p:nvPr/>
        </p:nvSpPr>
        <p:spPr>
          <a:xfrm>
            <a:off x="7308304" y="4725144"/>
            <a:ext cx="1440160" cy="504056"/>
          </a:xfrm>
          <a:prstGeom prst="wedgeRoundRectCallout">
            <a:avLst>
              <a:gd name="adj1" fmla="val -64704"/>
              <a:gd name="adj2" fmla="val -75588"/>
              <a:gd name="adj3" fmla="val 16667"/>
            </a:avLst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b="1" dirty="0" smtClean="0">
                <a:solidFill>
                  <a:srgbClr val="002060"/>
                </a:solidFill>
              </a:rPr>
              <a:t>痛み止めが効いていないみたいです</a:t>
            </a:r>
            <a:endParaRPr kumimoji="1" lang="ja-JP" altLang="en-US" sz="1200" b="1" dirty="0">
              <a:solidFill>
                <a:srgbClr val="002060"/>
              </a:solidFill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1187624" y="3284984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/>
              <a:t>ケアマネジャー</a:t>
            </a:r>
            <a:endParaRPr kumimoji="1" lang="ja-JP" altLang="en-US" sz="1400" b="1" dirty="0"/>
          </a:p>
        </p:txBody>
      </p:sp>
      <p:sp>
        <p:nvSpPr>
          <p:cNvPr id="41" name="角丸四角形吹き出し 40"/>
          <p:cNvSpPr/>
          <p:nvPr/>
        </p:nvSpPr>
        <p:spPr>
          <a:xfrm>
            <a:off x="323528" y="1988840"/>
            <a:ext cx="1800200" cy="720080"/>
          </a:xfrm>
          <a:prstGeom prst="wedgeRoundRectCallout">
            <a:avLst>
              <a:gd name="adj1" fmla="val 33724"/>
              <a:gd name="adj2" fmla="val 76849"/>
              <a:gd name="adj3" fmla="val 16667"/>
            </a:avLst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b="1" dirty="0" smtClean="0">
                <a:solidFill>
                  <a:srgbClr val="002060"/>
                </a:solidFill>
              </a:rPr>
              <a:t>血圧１４５です</a:t>
            </a:r>
            <a:endParaRPr kumimoji="1" lang="en-US" altLang="ja-JP" sz="1200" b="1" dirty="0" smtClean="0">
              <a:solidFill>
                <a:srgbClr val="002060"/>
              </a:solidFill>
            </a:endParaRPr>
          </a:p>
          <a:p>
            <a:r>
              <a:rPr kumimoji="1" lang="ja-JP" altLang="en-US" sz="1200" b="1" dirty="0" smtClean="0">
                <a:solidFill>
                  <a:srgbClr val="002060"/>
                </a:solidFill>
              </a:rPr>
              <a:t>入浴サービスの利用は可能ですか？</a:t>
            </a:r>
            <a:endParaRPr kumimoji="1" lang="ja-JP" altLang="en-US" sz="1200" b="1" dirty="0">
              <a:solidFill>
                <a:srgbClr val="002060"/>
              </a:solidFill>
            </a:endParaRPr>
          </a:p>
        </p:txBody>
      </p:sp>
      <p:pic>
        <p:nvPicPr>
          <p:cNvPr id="42" name="Picture 4" descr="\\bioserver2\共有\プロジェクト\99_営業ツール\Clipart　（ＮＴＴデータ版）\クリップアート2005\02 建物（ランドマーク）\0104 中規模総合病院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3172" y="3861048"/>
            <a:ext cx="1082604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" name="テキスト ボックス 42"/>
          <p:cNvSpPr txBox="1"/>
          <p:nvPr/>
        </p:nvSpPr>
        <p:spPr>
          <a:xfrm>
            <a:off x="827584" y="4201343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 smtClean="0"/>
              <a:t>病院</a:t>
            </a:r>
            <a:endParaRPr kumimoji="1" lang="ja-JP" altLang="en-US" sz="1400" b="1" dirty="0"/>
          </a:p>
        </p:txBody>
      </p:sp>
      <p:sp>
        <p:nvSpPr>
          <p:cNvPr id="44" name="角丸四角形吹き出し 43"/>
          <p:cNvSpPr/>
          <p:nvPr/>
        </p:nvSpPr>
        <p:spPr>
          <a:xfrm>
            <a:off x="395536" y="4581128"/>
            <a:ext cx="1872208" cy="720080"/>
          </a:xfrm>
          <a:prstGeom prst="wedgeRoundRectCallout">
            <a:avLst>
              <a:gd name="adj1" fmla="val 31337"/>
              <a:gd name="adj2" fmla="val -72745"/>
              <a:gd name="adj3" fmla="val 16667"/>
            </a:avLst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b="1" dirty="0" smtClean="0">
                <a:solidFill>
                  <a:srgbClr val="002060"/>
                </a:solidFill>
              </a:rPr>
              <a:t>病院では血圧１５０以下なら入浴を許可しました</a:t>
            </a:r>
            <a:endParaRPr kumimoji="1" lang="en-US" altLang="ja-JP" sz="1200" b="1" dirty="0" smtClean="0">
              <a:solidFill>
                <a:srgbClr val="002060"/>
              </a:solidFill>
            </a:endParaRPr>
          </a:p>
          <a:p>
            <a:r>
              <a:rPr lang="ja-JP" altLang="en-US" sz="1200" b="1" dirty="0" smtClean="0">
                <a:solidFill>
                  <a:srgbClr val="002060"/>
                </a:solidFill>
              </a:rPr>
              <a:t>入浴サービスはＯＫです</a:t>
            </a:r>
            <a:endParaRPr kumimoji="1" lang="ja-JP" altLang="en-US" sz="1200" b="1" dirty="0">
              <a:solidFill>
                <a:srgbClr val="002060"/>
              </a:solidFill>
            </a:endParaRPr>
          </a:p>
        </p:txBody>
      </p:sp>
      <p:pic>
        <p:nvPicPr>
          <p:cNvPr id="45" name="図 44" descr="map37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3501008"/>
            <a:ext cx="936104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" name="テキスト ボックス 45"/>
          <p:cNvSpPr txBox="1"/>
          <p:nvPr/>
        </p:nvSpPr>
        <p:spPr>
          <a:xfrm>
            <a:off x="5004048" y="4077072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 smtClean="0"/>
              <a:t>北埼玉</a:t>
            </a:r>
            <a:endParaRPr kumimoji="1" lang="en-US" altLang="ja-JP" sz="1400" b="1" dirty="0" smtClean="0"/>
          </a:p>
          <a:p>
            <a:pPr algn="ctr"/>
            <a:r>
              <a:rPr kumimoji="1" lang="ja-JP" altLang="en-US" sz="1400" b="1" dirty="0" smtClean="0"/>
              <a:t>在宅医療連携室</a:t>
            </a:r>
            <a:endParaRPr kumimoji="1" lang="ja-JP" altLang="en-US" sz="1400" b="1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2627784" y="4149080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 smtClean="0"/>
              <a:t>市、高齢者相談センター</a:t>
            </a:r>
            <a:endParaRPr kumimoji="1" lang="ja-JP" altLang="en-US" sz="1400" b="1" dirty="0"/>
          </a:p>
        </p:txBody>
      </p:sp>
      <p:grpSp>
        <p:nvGrpSpPr>
          <p:cNvPr id="57" name="グループ化 56"/>
          <p:cNvGrpSpPr/>
          <p:nvPr/>
        </p:nvGrpSpPr>
        <p:grpSpPr>
          <a:xfrm>
            <a:off x="2915816" y="3573016"/>
            <a:ext cx="864096" cy="576064"/>
            <a:chOff x="2915816" y="3573016"/>
            <a:chExt cx="864096" cy="576064"/>
          </a:xfrm>
        </p:grpSpPr>
        <p:sp>
          <p:nvSpPr>
            <p:cNvPr id="48" name="正方形/長方形 47"/>
            <p:cNvSpPr/>
            <p:nvPr/>
          </p:nvSpPr>
          <p:spPr>
            <a:xfrm>
              <a:off x="2915816" y="3573016"/>
              <a:ext cx="864096" cy="576064"/>
            </a:xfrm>
            <a:prstGeom prst="rect">
              <a:avLst/>
            </a:prstGeom>
            <a:solidFill>
              <a:schemeClr val="bg1"/>
            </a:solidFill>
            <a:ln w="222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正方形/長方形 48"/>
            <p:cNvSpPr/>
            <p:nvPr/>
          </p:nvSpPr>
          <p:spPr>
            <a:xfrm>
              <a:off x="2987824" y="3861048"/>
              <a:ext cx="216024" cy="288032"/>
            </a:xfrm>
            <a:prstGeom prst="rect">
              <a:avLst/>
            </a:prstGeom>
            <a:solidFill>
              <a:schemeClr val="bg1"/>
            </a:solidFill>
            <a:ln w="222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53" name="グループ化 52"/>
            <p:cNvGrpSpPr>
              <a:grpSpLocks noChangeAspect="1"/>
            </p:cNvGrpSpPr>
            <p:nvPr/>
          </p:nvGrpSpPr>
          <p:grpSpPr>
            <a:xfrm>
              <a:off x="3419873" y="3645024"/>
              <a:ext cx="275295" cy="468000"/>
              <a:chOff x="1007604" y="2492896"/>
              <a:chExt cx="360040" cy="612068"/>
            </a:xfrm>
          </p:grpSpPr>
          <p:sp>
            <p:nvSpPr>
              <p:cNvPr id="54" name="フローチャート : 論理積ゲート 53"/>
              <p:cNvSpPr/>
              <p:nvPr/>
            </p:nvSpPr>
            <p:spPr>
              <a:xfrm rot="-5400000">
                <a:off x="971600" y="2708920"/>
                <a:ext cx="432048" cy="360040"/>
              </a:xfrm>
              <a:prstGeom prst="flowChartDelay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5" name="円/楕円 54"/>
              <p:cNvSpPr/>
              <p:nvPr/>
            </p:nvSpPr>
            <p:spPr>
              <a:xfrm>
                <a:off x="1043608" y="2492896"/>
                <a:ext cx="288032" cy="288032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59" name="テキスト ボックス 58"/>
          <p:cNvSpPr txBox="1"/>
          <p:nvPr/>
        </p:nvSpPr>
        <p:spPr>
          <a:xfrm>
            <a:off x="2987824" y="1912476"/>
            <a:ext cx="1440160" cy="292388"/>
          </a:xfrm>
          <a:prstGeom prst="rect">
            <a:avLst/>
          </a:prstGeom>
          <a:noFill/>
          <a:ln w="1270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300" dirty="0" smtClean="0"/>
              <a:t>医療情報の例</a:t>
            </a:r>
            <a:endParaRPr kumimoji="1" lang="ja-JP" altLang="en-US" sz="1300" dirty="0"/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4572000" y="1912476"/>
            <a:ext cx="1440160" cy="292388"/>
          </a:xfrm>
          <a:prstGeom prst="rect">
            <a:avLst/>
          </a:prstGeom>
          <a:noFill/>
          <a:ln w="1270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300" dirty="0"/>
              <a:t>介護</a:t>
            </a:r>
            <a:r>
              <a:rPr kumimoji="1" lang="ja-JP" altLang="en-US" sz="1300" dirty="0" smtClean="0"/>
              <a:t>情報の例</a:t>
            </a:r>
            <a:endParaRPr kumimoji="1" lang="ja-JP" altLang="en-US" sz="1300" dirty="0"/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3059832" y="2216477"/>
            <a:ext cx="144016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00" dirty="0" smtClean="0"/>
              <a:t>医師の紹介状</a:t>
            </a:r>
            <a:endParaRPr kumimoji="1" lang="en-US" altLang="ja-JP" sz="1300" dirty="0" smtClean="0"/>
          </a:p>
          <a:p>
            <a:r>
              <a:rPr lang="ja-JP" altLang="en-US" sz="1300" dirty="0"/>
              <a:t>訪問</a:t>
            </a:r>
            <a:r>
              <a:rPr lang="ja-JP" altLang="en-US" sz="1300" dirty="0" smtClean="0"/>
              <a:t>看護</a:t>
            </a:r>
            <a:r>
              <a:rPr lang="ja-JP" altLang="en-US" sz="1300" dirty="0"/>
              <a:t>指示書</a:t>
            </a:r>
            <a:endParaRPr kumimoji="1" lang="ja-JP" altLang="en-US" sz="1300" dirty="0"/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4427984" y="2204864"/>
            <a:ext cx="18002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50" dirty="0" smtClean="0"/>
              <a:t>ケアマネジャー等が知る家族構成や</a:t>
            </a:r>
            <a:r>
              <a:rPr lang="ja-JP" altLang="en-US" sz="1250" dirty="0" smtClean="0"/>
              <a:t>日常生活</a:t>
            </a:r>
            <a:r>
              <a:rPr kumimoji="1" lang="ja-JP" altLang="en-US" sz="1250" dirty="0" smtClean="0"/>
              <a:t>等</a:t>
            </a:r>
            <a:endParaRPr kumimoji="1" lang="ja-JP" altLang="en-US" sz="1250" dirty="0"/>
          </a:p>
        </p:txBody>
      </p:sp>
      <p:pic>
        <p:nvPicPr>
          <p:cNvPr id="56" name="図 55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99792" y="2996952"/>
            <a:ext cx="370436" cy="399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" name="図 62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152" y="2924944"/>
            <a:ext cx="370436" cy="399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" name="図 63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8144" y="4581128"/>
            <a:ext cx="370436" cy="399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" name="図 6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99792" y="4581128"/>
            <a:ext cx="370436" cy="399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6" name="テキスト ボックス 65"/>
          <p:cNvSpPr txBox="1"/>
          <p:nvPr/>
        </p:nvSpPr>
        <p:spPr>
          <a:xfrm>
            <a:off x="179512" y="5683895"/>
            <a:ext cx="1728192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ja-JP" sz="1200" u="sng" dirty="0" smtClean="0">
                <a:latin typeface="+mj-ea"/>
                <a:ea typeface="+mj-ea"/>
              </a:rPr>
              <a:t>※</a:t>
            </a:r>
            <a:r>
              <a:rPr kumimoji="1" lang="ja-JP" altLang="en-US" sz="1200" u="sng" dirty="0" smtClean="0">
                <a:latin typeface="+mj-ea"/>
                <a:ea typeface="+mj-ea"/>
              </a:rPr>
              <a:t>チャット機能</a:t>
            </a:r>
            <a:endParaRPr kumimoji="1" lang="en-US" altLang="ja-JP" sz="1200" u="sng" dirty="0" smtClean="0">
              <a:latin typeface="+mj-ea"/>
              <a:ea typeface="+mj-ea"/>
            </a:endParaRPr>
          </a:p>
          <a:p>
            <a:r>
              <a:rPr lang="ja-JP" altLang="en-US" sz="1100" dirty="0" smtClean="0"/>
              <a:t>ネットワークを通じて</a:t>
            </a:r>
            <a:endParaRPr lang="en-US" altLang="ja-JP" sz="1100" dirty="0" smtClean="0"/>
          </a:p>
          <a:p>
            <a:r>
              <a:rPr lang="ja-JP" altLang="en-US" sz="1100" dirty="0" smtClean="0"/>
              <a:t>メンバーがリアルタイムにやり取りできる機能</a:t>
            </a:r>
            <a:endParaRPr kumimoji="1" lang="ja-JP" altLang="en-US" sz="1100" dirty="0"/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251520" y="1052736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/>
              <a:t>【</a:t>
            </a:r>
            <a:r>
              <a:rPr lang="ja-JP" altLang="en-US" sz="1200" dirty="0" smtClean="0"/>
              <a:t>例１</a:t>
            </a:r>
            <a:r>
              <a:rPr lang="en-US" altLang="ja-JP" sz="1200" dirty="0" smtClean="0"/>
              <a:t>】</a:t>
            </a:r>
            <a:endParaRPr kumimoji="1" lang="ja-JP" altLang="en-US" sz="1200" dirty="0"/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6372200" y="1052736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/>
              <a:t>【</a:t>
            </a:r>
            <a:r>
              <a:rPr lang="ja-JP" altLang="en-US" sz="1200" dirty="0" smtClean="0"/>
              <a:t>例２</a:t>
            </a:r>
            <a:r>
              <a:rPr lang="en-US" altLang="ja-JP" sz="1200" dirty="0" smtClean="0"/>
              <a:t>】</a:t>
            </a:r>
            <a:endParaRPr kumimoji="1" lang="ja-JP" altLang="en-US" sz="1200" dirty="0"/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7596336" y="6093296"/>
            <a:ext cx="129614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/>
              <a:t>（注）</a:t>
            </a:r>
            <a:endParaRPr kumimoji="1" lang="en-US" altLang="ja-JP" sz="1100" dirty="0" smtClean="0"/>
          </a:p>
          <a:p>
            <a:r>
              <a:rPr kumimoji="1" lang="ja-JP" altLang="en-US" sz="1100" dirty="0" smtClean="0"/>
              <a:t>　至急の場合は、</a:t>
            </a:r>
            <a:endParaRPr kumimoji="1" lang="en-US" altLang="ja-JP" sz="1100" dirty="0" smtClean="0"/>
          </a:p>
          <a:p>
            <a:r>
              <a:rPr kumimoji="1" lang="ja-JP" altLang="en-US" sz="1100" dirty="0" smtClean="0"/>
              <a:t>　電話連絡による。</a:t>
            </a:r>
            <a:endParaRPr kumimoji="1" lang="ja-JP" altLang="en-US" sz="11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155</Words>
  <Application>Microsoft Office PowerPoint</Application>
  <PresentationFormat>画面に合わせる (4:3)</PresentationFormat>
  <Paragraphs>41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テーマ</vt:lpstr>
      <vt:lpstr>（参考）北彩あんしんリングの活用イメージ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ＭＣＳの活用イメージ</dc:title>
  <dc:creator>加須市役所</dc:creator>
  <cp:lastModifiedBy>加須市役所</cp:lastModifiedBy>
  <cp:revision>27</cp:revision>
  <dcterms:created xsi:type="dcterms:W3CDTF">2016-05-06T06:28:02Z</dcterms:created>
  <dcterms:modified xsi:type="dcterms:W3CDTF">2020-07-10T02:25:44Z</dcterms:modified>
</cp:coreProperties>
</file>