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notesMasterIdLst>
    <p:notesMasterId r:id="rId46"/>
  </p:notesMasterIdLst>
  <p:sldIdLst>
    <p:sldId id="256" r:id="rId2"/>
    <p:sldId id="258" r:id="rId3"/>
    <p:sldId id="269" r:id="rId4"/>
    <p:sldId id="287" r:id="rId5"/>
    <p:sldId id="257" r:id="rId6"/>
    <p:sldId id="259" r:id="rId7"/>
    <p:sldId id="260" r:id="rId8"/>
    <p:sldId id="263" r:id="rId9"/>
    <p:sldId id="262" r:id="rId10"/>
    <p:sldId id="261" r:id="rId11"/>
    <p:sldId id="264" r:id="rId12"/>
    <p:sldId id="288" r:id="rId13"/>
    <p:sldId id="265" r:id="rId14"/>
    <p:sldId id="266" r:id="rId15"/>
    <p:sldId id="267" r:id="rId16"/>
    <p:sldId id="268" r:id="rId17"/>
    <p:sldId id="289" r:id="rId18"/>
    <p:sldId id="270" r:id="rId19"/>
    <p:sldId id="271" r:id="rId20"/>
    <p:sldId id="292" r:id="rId21"/>
    <p:sldId id="293" r:id="rId22"/>
    <p:sldId id="294" r:id="rId23"/>
    <p:sldId id="295" r:id="rId24"/>
    <p:sldId id="296" r:id="rId25"/>
    <p:sldId id="298" r:id="rId26"/>
    <p:sldId id="297" r:id="rId27"/>
    <p:sldId id="299" r:id="rId28"/>
    <p:sldId id="300" r:id="rId29"/>
    <p:sldId id="290" r:id="rId30"/>
    <p:sldId id="272" r:id="rId31"/>
    <p:sldId id="273" r:id="rId32"/>
    <p:sldId id="274" r:id="rId33"/>
    <p:sldId id="275" r:id="rId34"/>
    <p:sldId id="283" r:id="rId35"/>
    <p:sldId id="276" r:id="rId36"/>
    <p:sldId id="277" r:id="rId37"/>
    <p:sldId id="278" r:id="rId38"/>
    <p:sldId id="280" r:id="rId39"/>
    <p:sldId id="281" r:id="rId40"/>
    <p:sldId id="282" r:id="rId41"/>
    <p:sldId id="291" r:id="rId42"/>
    <p:sldId id="286" r:id="rId43"/>
    <p:sldId id="284" r:id="rId44"/>
    <p:sldId id="285" r:id="rId4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9C6CD94-9213-4A2F-9873-88FD0A3F322B}" type="datetimeFigureOut">
              <a:rPr kumimoji="1" lang="ja-JP" altLang="en-US" smtClean="0"/>
              <a:t>2021/6/17</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035FDD0-6A09-4243-BC7F-C7C2A0476431}" type="slidenum">
              <a:rPr kumimoji="1" lang="ja-JP" altLang="en-US" smtClean="0"/>
              <a:t>‹#›</a:t>
            </a:fld>
            <a:endParaRPr kumimoji="1" lang="ja-JP" altLang="en-US"/>
          </a:p>
        </p:txBody>
      </p:sp>
    </p:spTree>
    <p:extLst>
      <p:ext uri="{BB962C8B-B14F-4D97-AF65-F5344CB8AC3E}">
        <p14:creationId xmlns:p14="http://schemas.microsoft.com/office/powerpoint/2010/main" val="764056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6</a:t>
            </a:fld>
            <a:endParaRPr kumimoji="1" lang="ja-JP" altLang="en-US"/>
          </a:p>
        </p:txBody>
      </p:sp>
    </p:spTree>
    <p:extLst>
      <p:ext uri="{BB962C8B-B14F-4D97-AF65-F5344CB8AC3E}">
        <p14:creationId xmlns:p14="http://schemas.microsoft.com/office/powerpoint/2010/main" val="2164069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16</a:t>
            </a:fld>
            <a:endParaRPr kumimoji="1" lang="ja-JP" altLang="en-US"/>
          </a:p>
        </p:txBody>
      </p:sp>
    </p:spTree>
    <p:extLst>
      <p:ext uri="{BB962C8B-B14F-4D97-AF65-F5344CB8AC3E}">
        <p14:creationId xmlns:p14="http://schemas.microsoft.com/office/powerpoint/2010/main" val="2997238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18</a:t>
            </a:fld>
            <a:endParaRPr kumimoji="1" lang="ja-JP" altLang="en-US"/>
          </a:p>
        </p:txBody>
      </p:sp>
    </p:spTree>
    <p:extLst>
      <p:ext uri="{BB962C8B-B14F-4D97-AF65-F5344CB8AC3E}">
        <p14:creationId xmlns:p14="http://schemas.microsoft.com/office/powerpoint/2010/main" val="1362414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19</a:t>
            </a:fld>
            <a:endParaRPr kumimoji="1" lang="ja-JP" altLang="en-US"/>
          </a:p>
        </p:txBody>
      </p:sp>
    </p:spTree>
    <p:extLst>
      <p:ext uri="{BB962C8B-B14F-4D97-AF65-F5344CB8AC3E}">
        <p14:creationId xmlns:p14="http://schemas.microsoft.com/office/powerpoint/2010/main" val="2378478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20</a:t>
            </a:fld>
            <a:endParaRPr kumimoji="1" lang="ja-JP" altLang="en-US"/>
          </a:p>
        </p:txBody>
      </p:sp>
    </p:spTree>
    <p:extLst>
      <p:ext uri="{BB962C8B-B14F-4D97-AF65-F5344CB8AC3E}">
        <p14:creationId xmlns:p14="http://schemas.microsoft.com/office/powerpoint/2010/main" val="404745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21</a:t>
            </a:fld>
            <a:endParaRPr kumimoji="1" lang="ja-JP" altLang="en-US"/>
          </a:p>
        </p:txBody>
      </p:sp>
    </p:spTree>
    <p:extLst>
      <p:ext uri="{BB962C8B-B14F-4D97-AF65-F5344CB8AC3E}">
        <p14:creationId xmlns:p14="http://schemas.microsoft.com/office/powerpoint/2010/main" val="22560400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22</a:t>
            </a:fld>
            <a:endParaRPr kumimoji="1" lang="ja-JP" altLang="en-US"/>
          </a:p>
        </p:txBody>
      </p:sp>
    </p:spTree>
    <p:extLst>
      <p:ext uri="{BB962C8B-B14F-4D97-AF65-F5344CB8AC3E}">
        <p14:creationId xmlns:p14="http://schemas.microsoft.com/office/powerpoint/2010/main" val="39941961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23</a:t>
            </a:fld>
            <a:endParaRPr kumimoji="1" lang="ja-JP" altLang="en-US"/>
          </a:p>
        </p:txBody>
      </p:sp>
    </p:spTree>
    <p:extLst>
      <p:ext uri="{BB962C8B-B14F-4D97-AF65-F5344CB8AC3E}">
        <p14:creationId xmlns:p14="http://schemas.microsoft.com/office/powerpoint/2010/main" val="2609635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24</a:t>
            </a:fld>
            <a:endParaRPr kumimoji="1" lang="ja-JP" altLang="en-US"/>
          </a:p>
        </p:txBody>
      </p:sp>
    </p:spTree>
    <p:extLst>
      <p:ext uri="{BB962C8B-B14F-4D97-AF65-F5344CB8AC3E}">
        <p14:creationId xmlns:p14="http://schemas.microsoft.com/office/powerpoint/2010/main" val="3634643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25</a:t>
            </a:fld>
            <a:endParaRPr kumimoji="1" lang="ja-JP" altLang="en-US"/>
          </a:p>
        </p:txBody>
      </p:sp>
    </p:spTree>
    <p:extLst>
      <p:ext uri="{BB962C8B-B14F-4D97-AF65-F5344CB8AC3E}">
        <p14:creationId xmlns:p14="http://schemas.microsoft.com/office/powerpoint/2010/main" val="28690698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26</a:t>
            </a:fld>
            <a:endParaRPr kumimoji="1" lang="ja-JP" altLang="en-US"/>
          </a:p>
        </p:txBody>
      </p:sp>
    </p:spTree>
    <p:extLst>
      <p:ext uri="{BB962C8B-B14F-4D97-AF65-F5344CB8AC3E}">
        <p14:creationId xmlns:p14="http://schemas.microsoft.com/office/powerpoint/2010/main" val="2551275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7</a:t>
            </a:fld>
            <a:endParaRPr kumimoji="1" lang="ja-JP" altLang="en-US"/>
          </a:p>
        </p:txBody>
      </p:sp>
    </p:spTree>
    <p:extLst>
      <p:ext uri="{BB962C8B-B14F-4D97-AF65-F5344CB8AC3E}">
        <p14:creationId xmlns:p14="http://schemas.microsoft.com/office/powerpoint/2010/main" val="5852018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27</a:t>
            </a:fld>
            <a:endParaRPr kumimoji="1" lang="ja-JP" altLang="en-US"/>
          </a:p>
        </p:txBody>
      </p:sp>
    </p:spTree>
    <p:extLst>
      <p:ext uri="{BB962C8B-B14F-4D97-AF65-F5344CB8AC3E}">
        <p14:creationId xmlns:p14="http://schemas.microsoft.com/office/powerpoint/2010/main" val="4065876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28</a:t>
            </a:fld>
            <a:endParaRPr kumimoji="1" lang="ja-JP" altLang="en-US"/>
          </a:p>
        </p:txBody>
      </p:sp>
    </p:spTree>
    <p:extLst>
      <p:ext uri="{BB962C8B-B14F-4D97-AF65-F5344CB8AC3E}">
        <p14:creationId xmlns:p14="http://schemas.microsoft.com/office/powerpoint/2010/main" val="17987641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30</a:t>
            </a:fld>
            <a:endParaRPr kumimoji="1" lang="ja-JP" altLang="en-US"/>
          </a:p>
        </p:txBody>
      </p:sp>
    </p:spTree>
    <p:extLst>
      <p:ext uri="{BB962C8B-B14F-4D97-AF65-F5344CB8AC3E}">
        <p14:creationId xmlns:p14="http://schemas.microsoft.com/office/powerpoint/2010/main" val="28328970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31</a:t>
            </a:fld>
            <a:endParaRPr kumimoji="1" lang="ja-JP" altLang="en-US"/>
          </a:p>
        </p:txBody>
      </p:sp>
    </p:spTree>
    <p:extLst>
      <p:ext uri="{BB962C8B-B14F-4D97-AF65-F5344CB8AC3E}">
        <p14:creationId xmlns:p14="http://schemas.microsoft.com/office/powerpoint/2010/main" val="19496329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32</a:t>
            </a:fld>
            <a:endParaRPr kumimoji="1" lang="ja-JP" altLang="en-US"/>
          </a:p>
        </p:txBody>
      </p:sp>
    </p:spTree>
    <p:extLst>
      <p:ext uri="{BB962C8B-B14F-4D97-AF65-F5344CB8AC3E}">
        <p14:creationId xmlns:p14="http://schemas.microsoft.com/office/powerpoint/2010/main" val="29354107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33</a:t>
            </a:fld>
            <a:endParaRPr kumimoji="1" lang="ja-JP" altLang="en-US"/>
          </a:p>
        </p:txBody>
      </p:sp>
    </p:spTree>
    <p:extLst>
      <p:ext uri="{BB962C8B-B14F-4D97-AF65-F5344CB8AC3E}">
        <p14:creationId xmlns:p14="http://schemas.microsoft.com/office/powerpoint/2010/main" val="36228459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34</a:t>
            </a:fld>
            <a:endParaRPr kumimoji="1" lang="ja-JP" altLang="en-US"/>
          </a:p>
        </p:txBody>
      </p:sp>
    </p:spTree>
    <p:extLst>
      <p:ext uri="{BB962C8B-B14F-4D97-AF65-F5344CB8AC3E}">
        <p14:creationId xmlns:p14="http://schemas.microsoft.com/office/powerpoint/2010/main" val="7965719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35</a:t>
            </a:fld>
            <a:endParaRPr kumimoji="1" lang="ja-JP" altLang="en-US"/>
          </a:p>
        </p:txBody>
      </p:sp>
    </p:spTree>
    <p:extLst>
      <p:ext uri="{BB962C8B-B14F-4D97-AF65-F5344CB8AC3E}">
        <p14:creationId xmlns:p14="http://schemas.microsoft.com/office/powerpoint/2010/main" val="21479098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36</a:t>
            </a:fld>
            <a:endParaRPr kumimoji="1" lang="ja-JP" altLang="en-US"/>
          </a:p>
        </p:txBody>
      </p:sp>
    </p:spTree>
    <p:extLst>
      <p:ext uri="{BB962C8B-B14F-4D97-AF65-F5344CB8AC3E}">
        <p14:creationId xmlns:p14="http://schemas.microsoft.com/office/powerpoint/2010/main" val="22922895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37</a:t>
            </a:fld>
            <a:endParaRPr kumimoji="1" lang="ja-JP" altLang="en-US"/>
          </a:p>
        </p:txBody>
      </p:sp>
    </p:spTree>
    <p:extLst>
      <p:ext uri="{BB962C8B-B14F-4D97-AF65-F5344CB8AC3E}">
        <p14:creationId xmlns:p14="http://schemas.microsoft.com/office/powerpoint/2010/main" val="3409938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8</a:t>
            </a:fld>
            <a:endParaRPr kumimoji="1" lang="ja-JP" altLang="en-US"/>
          </a:p>
        </p:txBody>
      </p:sp>
    </p:spTree>
    <p:extLst>
      <p:ext uri="{BB962C8B-B14F-4D97-AF65-F5344CB8AC3E}">
        <p14:creationId xmlns:p14="http://schemas.microsoft.com/office/powerpoint/2010/main" val="38025396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38</a:t>
            </a:fld>
            <a:endParaRPr kumimoji="1" lang="ja-JP" altLang="en-US"/>
          </a:p>
        </p:txBody>
      </p:sp>
    </p:spTree>
    <p:extLst>
      <p:ext uri="{BB962C8B-B14F-4D97-AF65-F5344CB8AC3E}">
        <p14:creationId xmlns:p14="http://schemas.microsoft.com/office/powerpoint/2010/main" val="20802903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39</a:t>
            </a:fld>
            <a:endParaRPr kumimoji="1" lang="ja-JP" altLang="en-US"/>
          </a:p>
        </p:txBody>
      </p:sp>
    </p:spTree>
    <p:extLst>
      <p:ext uri="{BB962C8B-B14F-4D97-AF65-F5344CB8AC3E}">
        <p14:creationId xmlns:p14="http://schemas.microsoft.com/office/powerpoint/2010/main" val="157914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40</a:t>
            </a:fld>
            <a:endParaRPr kumimoji="1" lang="ja-JP" altLang="en-US"/>
          </a:p>
        </p:txBody>
      </p:sp>
    </p:spTree>
    <p:extLst>
      <p:ext uri="{BB962C8B-B14F-4D97-AF65-F5344CB8AC3E}">
        <p14:creationId xmlns:p14="http://schemas.microsoft.com/office/powerpoint/2010/main" val="20517931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42</a:t>
            </a:fld>
            <a:endParaRPr kumimoji="1" lang="ja-JP" altLang="en-US"/>
          </a:p>
        </p:txBody>
      </p:sp>
    </p:spTree>
    <p:extLst>
      <p:ext uri="{BB962C8B-B14F-4D97-AF65-F5344CB8AC3E}">
        <p14:creationId xmlns:p14="http://schemas.microsoft.com/office/powerpoint/2010/main" val="469328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43</a:t>
            </a:fld>
            <a:endParaRPr kumimoji="1" lang="ja-JP" altLang="en-US"/>
          </a:p>
        </p:txBody>
      </p:sp>
    </p:spTree>
    <p:extLst>
      <p:ext uri="{BB962C8B-B14F-4D97-AF65-F5344CB8AC3E}">
        <p14:creationId xmlns:p14="http://schemas.microsoft.com/office/powerpoint/2010/main" val="28991404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44</a:t>
            </a:fld>
            <a:endParaRPr kumimoji="1" lang="ja-JP" altLang="en-US"/>
          </a:p>
        </p:txBody>
      </p:sp>
    </p:spTree>
    <p:extLst>
      <p:ext uri="{BB962C8B-B14F-4D97-AF65-F5344CB8AC3E}">
        <p14:creationId xmlns:p14="http://schemas.microsoft.com/office/powerpoint/2010/main" val="1293414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9</a:t>
            </a:fld>
            <a:endParaRPr kumimoji="1" lang="ja-JP" altLang="en-US"/>
          </a:p>
        </p:txBody>
      </p:sp>
    </p:spTree>
    <p:extLst>
      <p:ext uri="{BB962C8B-B14F-4D97-AF65-F5344CB8AC3E}">
        <p14:creationId xmlns:p14="http://schemas.microsoft.com/office/powerpoint/2010/main" val="299215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10</a:t>
            </a:fld>
            <a:endParaRPr kumimoji="1" lang="ja-JP" altLang="en-US"/>
          </a:p>
        </p:txBody>
      </p:sp>
    </p:spTree>
    <p:extLst>
      <p:ext uri="{BB962C8B-B14F-4D97-AF65-F5344CB8AC3E}">
        <p14:creationId xmlns:p14="http://schemas.microsoft.com/office/powerpoint/2010/main" val="2016196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11</a:t>
            </a:fld>
            <a:endParaRPr kumimoji="1" lang="ja-JP" altLang="en-US"/>
          </a:p>
        </p:txBody>
      </p:sp>
    </p:spTree>
    <p:extLst>
      <p:ext uri="{BB962C8B-B14F-4D97-AF65-F5344CB8AC3E}">
        <p14:creationId xmlns:p14="http://schemas.microsoft.com/office/powerpoint/2010/main" val="3666647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13</a:t>
            </a:fld>
            <a:endParaRPr kumimoji="1" lang="ja-JP" altLang="en-US"/>
          </a:p>
        </p:txBody>
      </p:sp>
    </p:spTree>
    <p:extLst>
      <p:ext uri="{BB962C8B-B14F-4D97-AF65-F5344CB8AC3E}">
        <p14:creationId xmlns:p14="http://schemas.microsoft.com/office/powerpoint/2010/main" val="2928331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14</a:t>
            </a:fld>
            <a:endParaRPr kumimoji="1" lang="ja-JP" altLang="en-US"/>
          </a:p>
        </p:txBody>
      </p:sp>
    </p:spTree>
    <p:extLst>
      <p:ext uri="{BB962C8B-B14F-4D97-AF65-F5344CB8AC3E}">
        <p14:creationId xmlns:p14="http://schemas.microsoft.com/office/powerpoint/2010/main" val="3743584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35FDD0-6A09-4243-BC7F-C7C2A0476431}" type="slidenum">
              <a:rPr kumimoji="1" lang="ja-JP" altLang="en-US" smtClean="0"/>
              <a:t>15</a:t>
            </a:fld>
            <a:endParaRPr kumimoji="1" lang="ja-JP" altLang="en-US"/>
          </a:p>
        </p:txBody>
      </p:sp>
    </p:spTree>
    <p:extLst>
      <p:ext uri="{BB962C8B-B14F-4D97-AF65-F5344CB8AC3E}">
        <p14:creationId xmlns:p14="http://schemas.microsoft.com/office/powerpoint/2010/main" val="606443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4BA7A5A-1A33-4BDF-8B96-657E0DA51CDF}" type="datetime1">
              <a:rPr kumimoji="1" lang="ja-JP" altLang="en-US" smtClean="0"/>
              <a:t>2021/6/17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3048827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2C3CF48-942E-4799-92EE-83C45F271DD8}" type="datetime1">
              <a:rPr kumimoji="1" lang="ja-JP" altLang="en-US" smtClean="0"/>
              <a:t>2021/6/17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1823384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A944B46-8021-48E0-AD7D-75618DF12160}" type="datetime1">
              <a:rPr kumimoji="1" lang="ja-JP" altLang="en-US" smtClean="0"/>
              <a:t>2021/6/17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1838029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F0EDBC-1DC2-4108-A2F7-9983670E1994}" type="datetime1">
              <a:rPr kumimoji="1" lang="ja-JP" altLang="en-US" smtClean="0"/>
              <a:t>2021/6/17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2045943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B5D77FA-77B6-455E-B49C-76ADC5F89BC2}" type="datetime1">
              <a:rPr kumimoji="1" lang="ja-JP" altLang="en-US" smtClean="0"/>
              <a:t>2021/6/17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748170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4882561-23EC-470C-917F-8E780674E0C7}" type="datetime1">
              <a:rPr kumimoji="1" lang="ja-JP" altLang="en-US" smtClean="0"/>
              <a:t>2021/6/17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1764486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E23B5C-C2DD-4E45-A0E1-B10752961CA5}" type="datetime1">
              <a:rPr kumimoji="1" lang="ja-JP" altLang="en-US" smtClean="0"/>
              <a:t>2021/6/17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4107245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C4F7E9-67AD-4B6B-9343-2945E36AB631}" type="datetime1">
              <a:rPr kumimoji="1" lang="ja-JP" altLang="en-US" smtClean="0"/>
              <a:t>2021/6/17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3620345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4B576A2-F974-4853-83A8-835EDE3D4FE7}" type="datetime1">
              <a:rPr kumimoji="1" lang="ja-JP" altLang="en-US" smtClean="0"/>
              <a:t>2021/6/17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194242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F82F4E-1832-409A-996D-C7D1DDC1339A}" type="datetime1">
              <a:rPr kumimoji="1" lang="ja-JP" altLang="en-US" smtClean="0"/>
              <a:t>2021/6/17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3380271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FE3F9A-8CA3-477B-8078-C4B00A2BBE48}" type="datetime1">
              <a:rPr kumimoji="1" lang="ja-JP" altLang="en-US" smtClean="0"/>
              <a:t>2021/6/17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166218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B4BA15-0C71-450F-9E5F-15B59B839D80}" type="datetime1">
              <a:rPr kumimoji="1" lang="ja-JP" altLang="en-US" smtClean="0"/>
              <a:t>2021/6/17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096995-E03A-462E-A022-B9611534545D}" type="slidenum">
              <a:rPr kumimoji="1" lang="ja-JP" altLang="en-US" smtClean="0"/>
              <a:t>‹#›</a:t>
            </a:fld>
            <a:endParaRPr kumimoji="1" lang="ja-JP" altLang="en-US"/>
          </a:p>
        </p:txBody>
      </p:sp>
    </p:spTree>
    <p:extLst>
      <p:ext uri="{BB962C8B-B14F-4D97-AF65-F5344CB8AC3E}">
        <p14:creationId xmlns:p14="http://schemas.microsoft.com/office/powerpoint/2010/main" val="3975677352"/>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mhlw.go.jp/stf/seisakunitsuite/bunya/0000121431_00089.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mhlw.go.jp/stf/seisakunitsuite/bunya/hukushi_kaigo/kaigo_koureisha/douga_00002.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mailto:chiiki@city.kazo.lg.jp"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pref.saitama.lg.jp/a0606/jigyousha-shidou/0205shyuudannsidou-haihuyotei.html#b21"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令和</a:t>
            </a:r>
            <a:r>
              <a:rPr lang="ja-JP" altLang="en-US" dirty="0" smtClean="0"/>
              <a:t>３</a:t>
            </a:r>
            <a:r>
              <a:rPr kumimoji="1" lang="ja-JP" altLang="en-US" dirty="0" smtClean="0"/>
              <a:t>年度</a:t>
            </a:r>
            <a:r>
              <a:rPr kumimoji="1" lang="en-US" altLang="ja-JP" smtClean="0"/>
              <a:t/>
            </a:r>
            <a:br>
              <a:rPr kumimoji="1" lang="en-US" altLang="ja-JP" smtClean="0"/>
            </a:br>
            <a:r>
              <a:rPr lang="ja-JP" altLang="en-US" smtClean="0"/>
              <a:t>介護</a:t>
            </a:r>
            <a:r>
              <a:rPr lang="ja-JP" altLang="en-US" dirty="0"/>
              <a:t>サービス</a:t>
            </a:r>
            <a:r>
              <a:rPr lang="ja-JP" altLang="en-US" dirty="0" smtClean="0"/>
              <a:t>事業者</a:t>
            </a:r>
            <a:r>
              <a:rPr lang="en-US" altLang="ja-JP" dirty="0" smtClean="0"/>
              <a:t/>
            </a:r>
            <a:br>
              <a:rPr lang="en-US" altLang="ja-JP" dirty="0" smtClean="0"/>
            </a:br>
            <a:r>
              <a:rPr lang="ja-JP" altLang="en-US" dirty="0"/>
              <a:t>集団</a:t>
            </a:r>
            <a:r>
              <a:rPr lang="ja-JP" altLang="en-US" dirty="0" smtClean="0"/>
              <a:t>指導説明資料</a:t>
            </a:r>
            <a:endParaRPr kumimoji="1" lang="ja-JP" altLang="en-US" dirty="0"/>
          </a:p>
        </p:txBody>
      </p:sp>
      <p:sp>
        <p:nvSpPr>
          <p:cNvPr id="3" name="サブタイトル 2"/>
          <p:cNvSpPr>
            <a:spLocks noGrp="1"/>
          </p:cNvSpPr>
          <p:nvPr>
            <p:ph type="subTitle" idx="1"/>
          </p:nvPr>
        </p:nvSpPr>
        <p:spPr/>
        <p:txBody>
          <a:bodyPr>
            <a:normAutofit fontScale="92500" lnSpcReduction="10000"/>
          </a:bodyPr>
          <a:lstStyle/>
          <a:p>
            <a:endParaRPr kumimoji="1" lang="en-US" altLang="ja-JP" dirty="0" smtClean="0"/>
          </a:p>
          <a:p>
            <a:r>
              <a:rPr lang="ja-JP" altLang="en-US" dirty="0" smtClean="0"/>
              <a:t>令和３年６月</a:t>
            </a:r>
            <a:endParaRPr lang="en-US" altLang="ja-JP" dirty="0" smtClean="0"/>
          </a:p>
          <a:p>
            <a:r>
              <a:rPr lang="ja-JP" altLang="en-US" dirty="0" smtClean="0"/>
              <a:t>加須市　福祉部</a:t>
            </a:r>
            <a:endParaRPr lang="en-US" altLang="ja-JP" dirty="0"/>
          </a:p>
          <a:p>
            <a:r>
              <a:rPr lang="ja-JP" altLang="en-US" dirty="0" smtClean="0"/>
              <a:t>地域福祉課　福祉監査担当</a:t>
            </a:r>
            <a:endParaRPr lang="en-US" altLang="ja-JP"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a:t>
            </a:fld>
            <a:endParaRPr kumimoji="1" lang="ja-JP" altLang="en-US"/>
          </a:p>
        </p:txBody>
      </p:sp>
    </p:spTree>
    <p:extLst>
      <p:ext uri="{BB962C8B-B14F-4D97-AF65-F5344CB8AC3E}">
        <p14:creationId xmlns:p14="http://schemas.microsoft.com/office/powerpoint/2010/main" val="174492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kumimoji="1" lang="ja-JP" altLang="en-US" sz="2800" dirty="0" smtClean="0"/>
              <a:t>　加須市の指導監査方針等について⑥</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●監査の方針</a:t>
            </a:r>
            <a:endParaRPr kumimoji="1" lang="en-US" altLang="ja-JP" sz="2400" dirty="0" smtClean="0"/>
          </a:p>
          <a:p>
            <a:pPr marL="0" indent="0">
              <a:buNone/>
            </a:pPr>
            <a:r>
              <a:rPr lang="ja-JP" altLang="en-US" sz="2400" dirty="0" smtClean="0"/>
              <a:t>監査については、「</a:t>
            </a:r>
            <a:r>
              <a:rPr lang="ja-JP" altLang="ja-JP" sz="2400" dirty="0" smtClean="0"/>
              <a:t>介護</a:t>
            </a:r>
            <a:r>
              <a:rPr lang="ja-JP" altLang="ja-JP" sz="2400" dirty="0"/>
              <a:t>サービス事業者等の介護給付等対象サービスの内容について</a:t>
            </a:r>
            <a:r>
              <a:rPr lang="ja-JP" altLang="ja-JP" sz="2400" dirty="0" smtClean="0"/>
              <a:t>、</a:t>
            </a:r>
            <a:r>
              <a:rPr lang="ja-JP" altLang="en-US" sz="2400" dirty="0" smtClean="0"/>
              <a:t>勧告・命令・指定の取消等</a:t>
            </a:r>
            <a:r>
              <a:rPr lang="ja-JP" altLang="ja-JP" sz="2400" dirty="0" smtClean="0"/>
              <a:t>の</a:t>
            </a:r>
            <a:r>
              <a:rPr lang="ja-JP" altLang="ja-JP" sz="2400" dirty="0"/>
              <a:t>行政上の措置に相当する違反又は介護報酬の請求について、不正若しくは著しい不当が疑われる場合</a:t>
            </a:r>
            <a:r>
              <a:rPr lang="ja-JP" altLang="ja-JP" sz="2400" dirty="0" smtClean="0"/>
              <a:t>等に</a:t>
            </a:r>
            <a:r>
              <a:rPr lang="ja-JP" altLang="ja-JP" sz="2400" dirty="0"/>
              <a:t>おいて、事実関係を的確に把握し、公正かつ適切な措置を採る</a:t>
            </a:r>
            <a:r>
              <a:rPr lang="ja-JP" altLang="ja-JP" sz="2400" dirty="0" smtClean="0"/>
              <a:t>こと</a:t>
            </a:r>
            <a:r>
              <a:rPr lang="ja-JP" altLang="en-US" sz="2400" dirty="0" smtClean="0"/>
              <a:t>」</a:t>
            </a:r>
            <a:r>
              <a:rPr lang="ja-JP" altLang="ja-JP" sz="2400" dirty="0" smtClean="0"/>
              <a:t>を</a:t>
            </a:r>
            <a:r>
              <a:rPr lang="ja-JP" altLang="ja-JP" sz="2400" dirty="0"/>
              <a:t>目的として</a:t>
            </a:r>
            <a:r>
              <a:rPr lang="ja-JP" altLang="ja-JP" sz="2400" dirty="0" smtClean="0"/>
              <a:t>実施</a:t>
            </a:r>
            <a:r>
              <a:rPr lang="ja-JP" altLang="en-US" sz="2400" dirty="0" smtClean="0"/>
              <a:t>します</a:t>
            </a:r>
            <a:r>
              <a:rPr lang="ja-JP" altLang="ja-JP" sz="2400" dirty="0" smtClean="0"/>
              <a:t>。</a:t>
            </a: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10</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1656631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kumimoji="1" lang="ja-JP" altLang="en-US" sz="2800" dirty="0" smtClean="0"/>
              <a:t>　加須市の指導監査方針等について⑦</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●監査の方法等</a:t>
            </a:r>
            <a:endParaRPr lang="en-US" altLang="ja-JP" sz="2400" dirty="0" smtClean="0"/>
          </a:p>
          <a:p>
            <a:pPr marL="0" indent="0">
              <a:buNone/>
            </a:pPr>
            <a:r>
              <a:rPr lang="ja-JP" altLang="en-US" sz="2400" dirty="0" smtClean="0"/>
              <a:t>監査は、「</a:t>
            </a:r>
            <a:r>
              <a:rPr lang="ja-JP" altLang="ja-JP" sz="2400" dirty="0" smtClean="0"/>
              <a:t>介護</a:t>
            </a:r>
            <a:r>
              <a:rPr lang="ja-JP" altLang="ja-JP" sz="2400" dirty="0"/>
              <a:t>サービス事業者等の指定基準違反等の確認について必要があると認められるとき、当該介護サービス事業者等に対し、報告若しくは帳簿書類の提出若しくは提示を命じ、出頭を求め、関係者に対して質問し、又は当該介護サービス事業者等の事業所、事務所その他事業等に関係ある場所に立ち入り、その設備、帳簿書類その他の物件の検査を行う</a:t>
            </a:r>
            <a:r>
              <a:rPr lang="ja-JP" altLang="ja-JP" sz="2400" dirty="0" smtClean="0"/>
              <a:t>こと</a:t>
            </a:r>
            <a:r>
              <a:rPr lang="ja-JP" altLang="en-US" sz="2400" dirty="0" smtClean="0"/>
              <a:t>」</a:t>
            </a:r>
            <a:r>
              <a:rPr lang="ja-JP" altLang="ja-JP" sz="2400" dirty="0" smtClean="0"/>
              <a:t>に</a:t>
            </a:r>
            <a:r>
              <a:rPr lang="ja-JP" altLang="ja-JP" sz="2400" dirty="0"/>
              <a:t>より</a:t>
            </a:r>
            <a:r>
              <a:rPr lang="ja-JP" altLang="ja-JP" sz="2400" dirty="0" smtClean="0"/>
              <a:t>実施</a:t>
            </a:r>
            <a:r>
              <a:rPr lang="ja-JP" altLang="en-US" sz="2400" dirty="0" smtClean="0"/>
              <a:t>します。</a:t>
            </a:r>
            <a:endParaRPr lang="en-US" altLang="ja-JP" sz="2400" dirty="0" smtClean="0"/>
          </a:p>
          <a:p>
            <a:pPr marL="0" indent="0">
              <a:buNone/>
            </a:pPr>
            <a:r>
              <a:rPr lang="ja-JP" altLang="en-US" sz="2400" dirty="0" smtClean="0"/>
              <a:t>監査も原則として実施通知を送付しますが、事案の緊急性、重大性を踏まえ、通知をしないことが相当である場合等は、通知を送付することなく実施する場合があります。</a:t>
            </a:r>
            <a:endParaRPr lang="en-US" altLang="ja-JP" sz="2400" dirty="0" smtClean="0"/>
          </a:p>
          <a:p>
            <a:pPr marL="0" indent="0">
              <a:buNone/>
            </a:pPr>
            <a:r>
              <a:rPr lang="ja-JP" altLang="en-US" sz="2400" dirty="0" smtClean="0"/>
              <a:t>なお、監査によって指定基準違反等の事実が確認され、その改善に従わなかった場合等は指定の取消等の処分を受ける場合があります。</a:t>
            </a:r>
            <a:endParaRPr lang="en-US" altLang="ja-JP" sz="2400" dirty="0" smtClean="0"/>
          </a:p>
          <a:p>
            <a:pPr marL="0" indent="0">
              <a:buNone/>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11</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800722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5991225"/>
          </a:xfrm>
        </p:spPr>
        <p:txBody>
          <a:bodyPr/>
          <a:lstStyle/>
          <a:p>
            <a:pPr algn="ctr"/>
            <a:r>
              <a:rPr lang="ja-JP" altLang="en-US" dirty="0" smtClean="0"/>
              <a:t>令和３年度における重点指導事項</a:t>
            </a:r>
            <a:endParaRPr kumimoji="1" lang="ja-JP" altLang="en-US"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12</a:t>
            </a:fld>
            <a:endParaRPr kumimoji="1" lang="ja-JP" altLang="en-US"/>
          </a:p>
        </p:txBody>
      </p:sp>
    </p:spTree>
    <p:extLst>
      <p:ext uri="{BB962C8B-B14F-4D97-AF65-F5344CB8AC3E}">
        <p14:creationId xmlns:p14="http://schemas.microsoft.com/office/powerpoint/2010/main" val="846083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令和３年度における重点指導事項①</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実施計画の基本方針及びこれまでに事業所に対して行った指導監査等における指摘事項の内容、制度改正などの背景を踏まえ、令和３年度は次の事項を重点指導事項とします。</a:t>
            </a:r>
            <a:endParaRPr lang="en-US" altLang="ja-JP" sz="2400" dirty="0"/>
          </a:p>
          <a:p>
            <a:pPr marL="0" indent="0">
              <a:buNone/>
            </a:pPr>
            <a:r>
              <a:rPr lang="ja-JP" altLang="en-US" sz="2400" dirty="0" smtClean="0"/>
              <a:t>　①　虐待等防止対策</a:t>
            </a:r>
            <a:endParaRPr lang="en-US" altLang="ja-JP" sz="2400" dirty="0" smtClean="0"/>
          </a:p>
          <a:p>
            <a:pPr marL="0" indent="0">
              <a:buNone/>
            </a:pPr>
            <a:r>
              <a:rPr lang="ja-JP" altLang="en-US" sz="2400" dirty="0"/>
              <a:t>　</a:t>
            </a:r>
            <a:r>
              <a:rPr lang="ja-JP" altLang="en-US" sz="2400" dirty="0" smtClean="0"/>
              <a:t>②　事故防止及び水防法等に基づく非常災害対策</a:t>
            </a:r>
            <a:endParaRPr lang="en-US" altLang="ja-JP" sz="2400" dirty="0" smtClean="0"/>
          </a:p>
          <a:p>
            <a:pPr marL="0" indent="0">
              <a:buNone/>
            </a:pPr>
            <a:r>
              <a:rPr lang="ja-JP" altLang="en-US" sz="2400" dirty="0"/>
              <a:t>　</a:t>
            </a:r>
            <a:r>
              <a:rPr lang="ja-JP" altLang="en-US" sz="2400" dirty="0" smtClean="0"/>
              <a:t>③　職員の働きやすい職場環境づくり</a:t>
            </a:r>
            <a:endParaRPr lang="en-US" altLang="ja-JP" sz="2400" dirty="0" smtClean="0"/>
          </a:p>
          <a:p>
            <a:pPr marL="0" indent="0">
              <a:buNone/>
            </a:pPr>
            <a:r>
              <a:rPr lang="ja-JP" altLang="en-US" sz="2400" dirty="0"/>
              <a:t>　</a:t>
            </a:r>
            <a:r>
              <a:rPr lang="ja-JP" altLang="en-US" sz="2400" dirty="0" smtClean="0"/>
              <a:t>④　施設の衛生・安全管理</a:t>
            </a:r>
            <a:endParaRPr lang="en-US" altLang="ja-JP" sz="2400" dirty="0" smtClean="0"/>
          </a:p>
          <a:p>
            <a:pPr marL="0" indent="0">
              <a:buNone/>
            </a:pPr>
            <a:r>
              <a:rPr lang="ja-JP" altLang="en-US" sz="2400" dirty="0"/>
              <a:t>　</a:t>
            </a:r>
            <a:r>
              <a:rPr lang="ja-JP" altLang="en-US" sz="2400" dirty="0" smtClean="0"/>
              <a:t>⑤　運営規程等の整備</a:t>
            </a:r>
            <a:endParaRPr lang="en-US" altLang="ja-JP" sz="2400" dirty="0" smtClean="0"/>
          </a:p>
          <a:p>
            <a:pPr marL="0" indent="0">
              <a:buNone/>
            </a:pPr>
            <a:r>
              <a:rPr lang="ja-JP" altLang="en-US" sz="2400" dirty="0"/>
              <a:t>　</a:t>
            </a:r>
            <a:r>
              <a:rPr lang="ja-JP" altLang="en-US" sz="2400" dirty="0" smtClean="0"/>
              <a:t>⑥　適正な介護報酬の請求</a:t>
            </a:r>
            <a:endParaRPr lang="en-US" altLang="ja-JP" sz="2400" dirty="0" smtClean="0"/>
          </a:p>
          <a:p>
            <a:pPr marL="0" indent="0">
              <a:buNone/>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13</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・令和３年度社会福祉法人・社会福祉施設等指導監査等実施</a:t>
            </a:r>
            <a:r>
              <a:rPr lang="ja-JP" altLang="en-US" sz="1600" dirty="0" smtClean="0"/>
              <a:t>計画</a:t>
            </a:r>
            <a:endParaRPr lang="en-US" altLang="ja-JP" sz="1600" dirty="0" smtClean="0"/>
          </a:p>
        </p:txBody>
      </p:sp>
    </p:spTree>
    <p:extLst>
      <p:ext uri="{BB962C8B-B14F-4D97-AF65-F5344CB8AC3E}">
        <p14:creationId xmlns:p14="http://schemas.microsoft.com/office/powerpoint/2010/main" val="3254289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令和３年度における重点指導事項②</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smtClean="0"/>
              <a:t>①　虐待等防止対策</a:t>
            </a:r>
            <a:endParaRPr lang="en-US" altLang="ja-JP" sz="2400" u="sng" dirty="0" smtClean="0"/>
          </a:p>
          <a:p>
            <a:pPr marL="0" indent="0">
              <a:buNone/>
            </a:pPr>
            <a:r>
              <a:rPr lang="ja-JP" altLang="ja-JP" sz="2000" dirty="0" smtClean="0"/>
              <a:t>虐待</a:t>
            </a:r>
            <a:r>
              <a:rPr lang="ja-JP" altLang="ja-JP" sz="2000" dirty="0"/>
              <a:t>を未然に防止するための取り組みや事案発生時における対応方法、再発防止対策等の措置が検討され、法令や施設の方針に基づき利用者の最善の利益を考慮した適切な支援やサービス等の提供が行われて</a:t>
            </a:r>
            <a:r>
              <a:rPr lang="ja-JP" altLang="ja-JP" sz="2000" dirty="0" smtClean="0"/>
              <a:t>いる</a:t>
            </a:r>
            <a:r>
              <a:rPr lang="ja-JP" altLang="en-US" sz="2000" dirty="0" smtClean="0"/>
              <a:t>か確認します。</a:t>
            </a:r>
            <a:endParaRPr lang="en-US" altLang="ja-JP" sz="2000" dirty="0" smtClean="0"/>
          </a:p>
          <a:p>
            <a:pPr marL="0" indent="0">
              <a:buNone/>
            </a:pPr>
            <a:r>
              <a:rPr lang="ja-JP" altLang="ja-JP" sz="2000" dirty="0" smtClean="0"/>
              <a:t>また</a:t>
            </a:r>
            <a:r>
              <a:rPr lang="ja-JP" altLang="ja-JP" sz="2000" dirty="0"/>
              <a:t>、そのための体制を整備</a:t>
            </a:r>
            <a:r>
              <a:rPr lang="ja-JP" altLang="ja-JP" sz="2000" dirty="0" smtClean="0"/>
              <a:t>して</a:t>
            </a:r>
            <a:r>
              <a:rPr lang="ja-JP" altLang="en-US" sz="2000" dirty="0" smtClean="0"/>
              <a:t>いるか確認します。</a:t>
            </a:r>
            <a:endParaRPr lang="en-US" altLang="ja-JP" sz="2000" dirty="0" smtClean="0"/>
          </a:p>
          <a:p>
            <a:pPr marL="0" indent="0">
              <a:buNone/>
            </a:pPr>
            <a:r>
              <a:rPr lang="ja-JP" altLang="en-US" sz="2400" u="sng" dirty="0" smtClean="0"/>
              <a:t>②　事故防止及び水防法等に基づく非常災害対策</a:t>
            </a:r>
            <a:endParaRPr lang="en-US" altLang="ja-JP" sz="2400" u="sng" dirty="0" smtClean="0"/>
          </a:p>
          <a:p>
            <a:pPr marL="0" indent="0">
              <a:buNone/>
            </a:pPr>
            <a:r>
              <a:rPr lang="ja-JP" altLang="ja-JP" sz="2000" dirty="0"/>
              <a:t>事故防止のための取り組みや事故発生時の対応マニュアル等の整備、再発防止策などの措置が検討、実施されて</a:t>
            </a:r>
            <a:r>
              <a:rPr lang="ja-JP" altLang="ja-JP" sz="2000" dirty="0" smtClean="0"/>
              <a:t>いる</a:t>
            </a:r>
            <a:r>
              <a:rPr lang="ja-JP" altLang="en-US" sz="2000" dirty="0" smtClean="0"/>
              <a:t>か確認します。</a:t>
            </a:r>
            <a:endParaRPr lang="ja-JP" altLang="ja-JP" sz="2000" dirty="0"/>
          </a:p>
          <a:p>
            <a:pPr marL="0" indent="0">
              <a:buNone/>
            </a:pPr>
            <a:r>
              <a:rPr lang="ja-JP" altLang="ja-JP" sz="2000" dirty="0"/>
              <a:t>また、台風等による風水害発生時等に利用者の円滑かつ迅速な避難体制の強化を図るため、要配慮（災害時要援護）者利用施設における避難確保計画（又は非常災害対策計画）の作成や避難訓練等の実施が行われるなど、非常災害に備えた対策に万全を期して</a:t>
            </a:r>
            <a:r>
              <a:rPr lang="ja-JP" altLang="ja-JP" sz="2000" dirty="0" smtClean="0"/>
              <a:t>いる</a:t>
            </a:r>
            <a:r>
              <a:rPr lang="ja-JP" altLang="en-US" sz="2000" dirty="0" smtClean="0"/>
              <a:t>か確認します。（加須市地域防災計画に要配慮</a:t>
            </a:r>
            <a:r>
              <a:rPr lang="en-US" altLang="ja-JP" sz="2000" dirty="0" smtClean="0"/>
              <a:t>〈</a:t>
            </a:r>
            <a:r>
              <a:rPr lang="ja-JP" altLang="en-US" sz="2000" dirty="0" smtClean="0"/>
              <a:t>災害時要援護</a:t>
            </a:r>
            <a:r>
              <a:rPr lang="en-US" altLang="ja-JP" sz="2000" dirty="0" smtClean="0"/>
              <a:t>〉</a:t>
            </a:r>
            <a:r>
              <a:rPr lang="ja-JP" altLang="en-US" sz="2000" dirty="0" smtClean="0"/>
              <a:t>者利用施設として定められている事業所が対象です。）</a:t>
            </a:r>
            <a:endParaRPr lang="en-US" altLang="ja-JP" sz="2000" dirty="0" smtClean="0"/>
          </a:p>
          <a:p>
            <a:pPr marL="0" indent="0">
              <a:buNone/>
            </a:pPr>
            <a:endParaRPr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14</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・令和３年度社会福祉法人・社会福祉施設等指導監査等実施</a:t>
            </a:r>
            <a:r>
              <a:rPr lang="ja-JP" altLang="en-US" sz="1600" dirty="0" smtClean="0"/>
              <a:t>計画</a:t>
            </a:r>
            <a:endParaRPr lang="en-US" altLang="ja-JP" sz="1600" dirty="0" smtClean="0"/>
          </a:p>
        </p:txBody>
      </p:sp>
    </p:spTree>
    <p:extLst>
      <p:ext uri="{BB962C8B-B14F-4D97-AF65-F5344CB8AC3E}">
        <p14:creationId xmlns:p14="http://schemas.microsoft.com/office/powerpoint/2010/main" val="30971189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令和３年度における重点指導事項③</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a:t>③　職員の働きやすい職場環境づくり</a:t>
            </a:r>
            <a:endParaRPr lang="en-US" altLang="ja-JP" sz="2400" u="sng" dirty="0"/>
          </a:p>
          <a:p>
            <a:pPr marL="0" indent="0">
              <a:buNone/>
            </a:pPr>
            <a:r>
              <a:rPr lang="ja-JP" altLang="ja-JP" sz="2000" dirty="0"/>
              <a:t>安定したサービスの提供及びサービスの質の確保につながる職員の労働環境について、労働基準監督署への届出や許可等の必要な手続きが適正に行われ、かつ適正な労務管理が行われているとともに、働きやすい職場環境づくりに努めて</a:t>
            </a:r>
            <a:r>
              <a:rPr lang="ja-JP" altLang="ja-JP" sz="2000" dirty="0" smtClean="0"/>
              <a:t>いる</a:t>
            </a:r>
            <a:r>
              <a:rPr lang="ja-JP" altLang="en-US" sz="2000" dirty="0" smtClean="0"/>
              <a:t>か確認します。</a:t>
            </a:r>
            <a:endParaRPr lang="ja-JP" altLang="ja-JP" sz="2000" dirty="0"/>
          </a:p>
          <a:p>
            <a:pPr marL="0" indent="0">
              <a:buNone/>
            </a:pPr>
            <a:r>
              <a:rPr lang="ja-JP" altLang="en-US" sz="2400" u="sng" dirty="0" smtClean="0"/>
              <a:t>④</a:t>
            </a:r>
            <a:r>
              <a:rPr lang="ja-JP" altLang="en-US" sz="2400" u="sng" dirty="0"/>
              <a:t>　施設の衛生・安全</a:t>
            </a:r>
            <a:r>
              <a:rPr lang="ja-JP" altLang="en-US" sz="2400" u="sng" dirty="0" smtClean="0"/>
              <a:t>管理</a:t>
            </a:r>
            <a:endParaRPr lang="en-US" altLang="ja-JP" sz="2400" u="sng" dirty="0" smtClean="0"/>
          </a:p>
          <a:p>
            <a:pPr marL="0" indent="0">
              <a:buNone/>
            </a:pPr>
            <a:r>
              <a:rPr lang="ja-JP" altLang="ja-JP" sz="2000" dirty="0"/>
              <a:t>施設全体の衛生管理、温度・湿度・採光・換気・音など適切な環境の保持に努め、新型コロナウイルス等感染症対策においても適切に実施されて</a:t>
            </a:r>
            <a:r>
              <a:rPr lang="ja-JP" altLang="ja-JP" sz="2000" dirty="0" smtClean="0"/>
              <a:t>いる</a:t>
            </a:r>
            <a:r>
              <a:rPr lang="ja-JP" altLang="en-US" sz="2000" dirty="0" smtClean="0"/>
              <a:t>か確認します。</a:t>
            </a:r>
            <a:endParaRPr lang="en-US" altLang="ja-JP" sz="2000" dirty="0" smtClean="0"/>
          </a:p>
          <a:p>
            <a:pPr marL="0" indent="0">
              <a:buNone/>
            </a:pPr>
            <a:r>
              <a:rPr lang="ja-JP" altLang="ja-JP" sz="2000" dirty="0" smtClean="0"/>
              <a:t>また</a:t>
            </a:r>
            <a:r>
              <a:rPr lang="ja-JP" altLang="ja-JP" sz="2000" dirty="0"/>
              <a:t>、法令に基づく安全設備の整備等、安全対策が適切に図られて</a:t>
            </a:r>
            <a:r>
              <a:rPr lang="ja-JP" altLang="ja-JP" sz="2000" dirty="0" smtClean="0"/>
              <a:t>いる</a:t>
            </a:r>
            <a:r>
              <a:rPr lang="ja-JP" altLang="en-US" sz="2000" dirty="0" smtClean="0"/>
              <a:t>か確認します。</a:t>
            </a:r>
            <a:endParaRPr lang="ja-JP" altLang="ja-JP" sz="2000" dirty="0"/>
          </a:p>
          <a:p>
            <a:pPr marL="0" indent="0">
              <a:buNone/>
            </a:pPr>
            <a:endParaRPr lang="en-US" altLang="ja-JP" sz="2400" dirty="0" smtClean="0"/>
          </a:p>
          <a:p>
            <a:pPr marL="0" indent="0">
              <a:buNone/>
            </a:pPr>
            <a:endParaRPr lang="en-US" altLang="ja-JP" sz="24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15</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・令和３年度社会福祉法人・社会福祉施設等指導監査等実施</a:t>
            </a:r>
            <a:r>
              <a:rPr lang="ja-JP" altLang="en-US" sz="1600" dirty="0" smtClean="0"/>
              <a:t>計画</a:t>
            </a:r>
            <a:endParaRPr lang="en-US" altLang="ja-JP" sz="1600" dirty="0" smtClean="0"/>
          </a:p>
        </p:txBody>
      </p:sp>
    </p:spTree>
    <p:extLst>
      <p:ext uri="{BB962C8B-B14F-4D97-AF65-F5344CB8AC3E}">
        <p14:creationId xmlns:p14="http://schemas.microsoft.com/office/powerpoint/2010/main" val="2338665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令和３年度における重点指導事項④</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a:t>⑤　運営規程等の整備</a:t>
            </a:r>
            <a:endParaRPr lang="en-US" altLang="ja-JP" sz="2400" u="sng" dirty="0"/>
          </a:p>
          <a:p>
            <a:pPr marL="0" indent="0">
              <a:buNone/>
            </a:pPr>
            <a:r>
              <a:rPr lang="ja-JP" altLang="ja-JP" sz="2000" dirty="0"/>
              <a:t>法令等で定める事項が記載された運営規程及び重要事項説明書が作成されて</a:t>
            </a:r>
            <a:r>
              <a:rPr lang="ja-JP" altLang="ja-JP" sz="2000" dirty="0" smtClean="0"/>
              <a:t>いる</a:t>
            </a:r>
            <a:r>
              <a:rPr lang="ja-JP" altLang="en-US" sz="2000" dirty="0" smtClean="0"/>
              <a:t>か確認します。</a:t>
            </a:r>
            <a:endParaRPr lang="en-US" altLang="ja-JP" sz="2000" dirty="0" smtClean="0"/>
          </a:p>
          <a:p>
            <a:pPr marL="0" indent="0">
              <a:buNone/>
            </a:pPr>
            <a:r>
              <a:rPr lang="ja-JP" altLang="en-US" sz="2400" u="sng" dirty="0" smtClean="0"/>
              <a:t>⑥</a:t>
            </a:r>
            <a:r>
              <a:rPr lang="ja-JP" altLang="en-US" sz="2400" u="sng" dirty="0"/>
              <a:t>　適正な介護報酬の</a:t>
            </a:r>
            <a:r>
              <a:rPr lang="ja-JP" altLang="en-US" sz="2400" u="sng" dirty="0" smtClean="0"/>
              <a:t>請求</a:t>
            </a:r>
            <a:endParaRPr lang="en-US" altLang="ja-JP" sz="2400" u="sng" dirty="0" smtClean="0"/>
          </a:p>
          <a:p>
            <a:pPr marL="0" indent="0">
              <a:buNone/>
            </a:pPr>
            <a:r>
              <a:rPr lang="ja-JP" altLang="ja-JP" sz="2000" dirty="0"/>
              <a:t>人員、設備及び運営に関する基準が遵守され、適正な介護報酬の請求事務が行われて</a:t>
            </a:r>
            <a:r>
              <a:rPr lang="ja-JP" altLang="ja-JP" sz="2000" dirty="0" smtClean="0"/>
              <a:t>いる</a:t>
            </a:r>
            <a:r>
              <a:rPr lang="ja-JP" altLang="en-US" sz="2000" dirty="0" smtClean="0"/>
              <a:t>か確認します。</a:t>
            </a:r>
            <a:endParaRPr lang="ja-JP" altLang="ja-JP" sz="20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16</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・令和３年度社会福祉法人・社会福祉施設等指導監査等実施</a:t>
            </a:r>
            <a:r>
              <a:rPr lang="ja-JP" altLang="en-US" sz="1600" dirty="0" smtClean="0"/>
              <a:t>計画</a:t>
            </a:r>
            <a:endParaRPr lang="en-US" altLang="ja-JP" sz="1600" dirty="0" smtClean="0"/>
          </a:p>
        </p:txBody>
      </p:sp>
    </p:spTree>
    <p:extLst>
      <p:ext uri="{BB962C8B-B14F-4D97-AF65-F5344CB8AC3E}">
        <p14:creationId xmlns:p14="http://schemas.microsoft.com/office/powerpoint/2010/main" val="18551456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5991225"/>
          </a:xfrm>
        </p:spPr>
        <p:txBody>
          <a:bodyPr/>
          <a:lstStyle/>
          <a:p>
            <a:pPr algn="ctr"/>
            <a:r>
              <a:rPr lang="ja-JP" altLang="en-US" dirty="0" smtClean="0"/>
              <a:t>令和２年度実地指導における</a:t>
            </a:r>
            <a:r>
              <a:rPr lang="en-US" altLang="ja-JP" dirty="0" smtClean="0"/>
              <a:t/>
            </a:r>
            <a:br>
              <a:rPr lang="en-US" altLang="ja-JP" dirty="0" smtClean="0"/>
            </a:br>
            <a:r>
              <a:rPr lang="ja-JP" altLang="en-US" dirty="0" smtClean="0"/>
              <a:t>主な指導・注意事項</a:t>
            </a:r>
            <a:endParaRPr kumimoji="1" lang="ja-JP" altLang="en-US"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17</a:t>
            </a:fld>
            <a:endParaRPr kumimoji="1" lang="ja-JP" altLang="en-US"/>
          </a:p>
        </p:txBody>
      </p:sp>
    </p:spTree>
    <p:extLst>
      <p:ext uri="{BB962C8B-B14F-4D97-AF65-F5344CB8AC3E}">
        <p14:creationId xmlns:p14="http://schemas.microsoft.com/office/powerpoint/2010/main" val="5012932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令和２年度実地指導における主な指導・注意事項①</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令和２年度実地指導において指導</a:t>
            </a:r>
            <a:r>
              <a:rPr lang="ja-JP" altLang="en-US" sz="2400" dirty="0"/>
              <a:t>・</a:t>
            </a:r>
            <a:r>
              <a:rPr lang="ja-JP" altLang="en-US" sz="2400" dirty="0" smtClean="0"/>
              <a:t>注意した主な事項が記載されています。なお、内容によって以下の３種類にまとめています。</a:t>
            </a:r>
            <a:endParaRPr lang="en-US" altLang="ja-JP" sz="2400" dirty="0" smtClean="0"/>
          </a:p>
          <a:p>
            <a:pPr marL="0" indent="0">
              <a:buNone/>
            </a:pPr>
            <a:r>
              <a:rPr lang="ja-JP" altLang="en-US" sz="2400" dirty="0" smtClean="0"/>
              <a:t>○　居宅介護支援事業所、地域密着型サービス事業所共通の指導・注意事項</a:t>
            </a:r>
            <a:endParaRPr lang="en-US" altLang="ja-JP" sz="2400" dirty="0" smtClean="0"/>
          </a:p>
          <a:p>
            <a:pPr marL="0" indent="0">
              <a:buNone/>
            </a:pPr>
            <a:r>
              <a:rPr lang="ja-JP" altLang="en-US" sz="2400" dirty="0" smtClean="0"/>
              <a:t>○　居宅介護</a:t>
            </a:r>
            <a:r>
              <a:rPr lang="ja-JP" altLang="en-US" sz="2400" dirty="0"/>
              <a:t>支援</a:t>
            </a:r>
            <a:r>
              <a:rPr lang="ja-JP" altLang="en-US" sz="2400" dirty="0" smtClean="0"/>
              <a:t>事業所における指導</a:t>
            </a:r>
            <a:r>
              <a:rPr lang="ja-JP" altLang="en-US" sz="2400" dirty="0"/>
              <a:t>・注意</a:t>
            </a:r>
            <a:r>
              <a:rPr lang="ja-JP" altLang="en-US" sz="2400" dirty="0" smtClean="0"/>
              <a:t>事項</a:t>
            </a:r>
            <a:endParaRPr lang="en-US" altLang="ja-JP" sz="2400" dirty="0" smtClean="0"/>
          </a:p>
          <a:p>
            <a:pPr marL="0" indent="0">
              <a:buNone/>
            </a:pPr>
            <a:r>
              <a:rPr lang="ja-JP" altLang="en-US" sz="2400" dirty="0" smtClean="0"/>
              <a:t>○　地域密着型</a:t>
            </a:r>
            <a:r>
              <a:rPr lang="ja-JP" altLang="en-US" sz="2400" dirty="0"/>
              <a:t>サービス事業所における指導・注意</a:t>
            </a:r>
            <a:r>
              <a:rPr lang="ja-JP" altLang="en-US" sz="2400" dirty="0" smtClean="0"/>
              <a:t>事項</a:t>
            </a:r>
            <a:endParaRPr lang="en-US" altLang="ja-JP" sz="2400" dirty="0" smtClean="0"/>
          </a:p>
          <a:p>
            <a:pPr marL="0" indent="0">
              <a:buNone/>
            </a:pPr>
            <a:r>
              <a:rPr lang="ja-JP" altLang="en-US" sz="2400" dirty="0" smtClean="0"/>
              <a:t>次ページから、指導・注意事項のうち「指導・注意回数が多かった事項」「特に注意していただきたい事項」について説明します。各事業所におかれましては、運営の参考としていただきますようお願いいたします。</a:t>
            </a:r>
            <a:endParaRPr lang="en-US" altLang="ja-JP" sz="2400" dirty="0" smtClean="0"/>
          </a:p>
          <a:p>
            <a:pPr marL="0" indent="0">
              <a:buNone/>
            </a:pPr>
            <a:r>
              <a:rPr lang="en-US" altLang="ja-JP" sz="1600" dirty="0" smtClean="0"/>
              <a:t>※</a:t>
            </a:r>
            <a:r>
              <a:rPr lang="ja-JP" altLang="en-US" sz="1600" dirty="0" smtClean="0"/>
              <a:t>各事業所のサービスにより、指導内容が当てはまらないもの等ありますので、事業所において該当するものを参考としてください。</a:t>
            </a:r>
            <a:endParaRPr lang="ja-JP" altLang="ja-JP" sz="16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18</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令和２年度実地指導における主な指導・注意事項（サービス共通、居宅介護支援事業所、地域密着型サービス事業所）</a:t>
            </a:r>
            <a:endParaRPr lang="en-US" altLang="ja-JP" sz="1600" dirty="0" smtClean="0"/>
          </a:p>
        </p:txBody>
      </p:sp>
    </p:spTree>
    <p:extLst>
      <p:ext uri="{BB962C8B-B14F-4D97-AF65-F5344CB8AC3E}">
        <p14:creationId xmlns:p14="http://schemas.microsoft.com/office/powerpoint/2010/main" val="168003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令和２年度実地指導における主な指導・注意事項②</a:t>
            </a:r>
            <a:endParaRPr kumimoji="1" lang="ja-JP" altLang="en-US" sz="28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519732226"/>
              </p:ext>
            </p:extLst>
          </p:nvPr>
        </p:nvGraphicFramePr>
        <p:xfrm>
          <a:off x="838200" y="1290636"/>
          <a:ext cx="10515600" cy="4289893"/>
        </p:xfrm>
        <a:graphic>
          <a:graphicData uri="http://schemas.openxmlformats.org/drawingml/2006/table">
            <a:tbl>
              <a:tblPr firstRow="1" bandRow="1">
                <a:tableStyleId>{5940675A-B579-460E-94D1-54222C63F5DA}</a:tableStyleId>
              </a:tblPr>
              <a:tblGrid>
                <a:gridCol w="2281518"/>
                <a:gridCol w="8234082"/>
              </a:tblGrid>
              <a:tr h="739840">
                <a:tc>
                  <a:txBody>
                    <a:bodyPr/>
                    <a:lstStyle/>
                    <a:p>
                      <a:r>
                        <a:rPr kumimoji="1" lang="ja-JP" altLang="en-US" dirty="0" smtClean="0">
                          <a:latin typeface="+mn-ea"/>
                          <a:ea typeface="+mn-ea"/>
                        </a:rPr>
                        <a:t>問題点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運営規程と重要事項説明書の内容の整合が取れていない</a:t>
                      </a:r>
                      <a:r>
                        <a:rPr kumimoji="1" lang="ja-JP" altLang="en-US" sz="1800" kern="1200" dirty="0" smtClean="0">
                          <a:solidFill>
                            <a:schemeClr val="tx1"/>
                          </a:solidFill>
                          <a:effectLst/>
                          <a:latin typeface="+mn-lt"/>
                          <a:ea typeface="+mn-ea"/>
                          <a:cs typeface="+mn-cs"/>
                        </a:rPr>
                        <a:t>。</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サービス共通</a:t>
                      </a:r>
                      <a:r>
                        <a:rPr kumimoji="1" lang="en-US" altLang="ja-JP" sz="1800" kern="1200" dirty="0" smtClean="0">
                          <a:solidFill>
                            <a:schemeClr val="tx1"/>
                          </a:solidFill>
                          <a:effectLst/>
                          <a:latin typeface="+mn-lt"/>
                          <a:ea typeface="+mn-ea"/>
                          <a:cs typeface="+mn-cs"/>
                        </a:rPr>
                        <a:t>】</a:t>
                      </a:r>
                      <a:endParaRPr kumimoji="1" lang="ja-JP" altLang="en-US" dirty="0">
                        <a:latin typeface="+mn-ea"/>
                        <a:ea typeface="+mn-ea"/>
                      </a:endParaRPr>
                    </a:p>
                  </a:txBody>
                  <a:tcPr anchor="ctr"/>
                </a:tc>
              </a:tr>
              <a:tr h="1089242">
                <a:tc>
                  <a:txBody>
                    <a:bodyPr/>
                    <a:lstStyle/>
                    <a:p>
                      <a:r>
                        <a:rPr kumimoji="1" lang="ja-JP" altLang="en-US" dirty="0" smtClean="0">
                          <a:latin typeface="+mn-ea"/>
                          <a:ea typeface="+mn-ea"/>
                        </a:rPr>
                        <a:t>指導内容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重要事項説明書には「運営規程の概要」を記載するため、運営規程と重要事項説明書の整合を取る必要があります。運営規程で定めている事項は、重要事項説明書にも正確に記載してください。</a:t>
                      </a:r>
                      <a:endParaRPr kumimoji="1" lang="ja-JP" altLang="en-US" dirty="0">
                        <a:latin typeface="+mn-ea"/>
                        <a:ea typeface="+mn-ea"/>
                      </a:endParaRPr>
                    </a:p>
                  </a:txBody>
                  <a:tcPr anchor="ctr"/>
                </a:tc>
              </a:tr>
              <a:tr h="2460811">
                <a:tc>
                  <a:txBody>
                    <a:bodyPr/>
                    <a:lstStyle/>
                    <a:p>
                      <a:r>
                        <a:rPr kumimoji="1" lang="ja-JP" altLang="en-US" dirty="0" smtClean="0">
                          <a:latin typeface="+mn-ea"/>
                          <a:ea typeface="+mn-ea"/>
                        </a:rPr>
                        <a:t>指導内容の説明</a:t>
                      </a:r>
                      <a:endParaRPr kumimoji="1" lang="ja-JP" altLang="en-US" dirty="0">
                        <a:latin typeface="+mn-ea"/>
                        <a:ea typeface="+mn-ea"/>
                      </a:endParaRPr>
                    </a:p>
                  </a:txBody>
                  <a:tcPr anchor="ctr"/>
                </a:tc>
                <a:tc>
                  <a:txBody>
                    <a:bodyPr/>
                    <a:lstStyle/>
                    <a:p>
                      <a:r>
                        <a:rPr kumimoji="1" lang="ja-JP" altLang="en-US" sz="1800" kern="1200" dirty="0" smtClean="0">
                          <a:solidFill>
                            <a:schemeClr val="tx1"/>
                          </a:solidFill>
                          <a:effectLst/>
                          <a:latin typeface="+mn-lt"/>
                          <a:ea typeface="+mn-ea"/>
                          <a:cs typeface="+mn-cs"/>
                        </a:rPr>
                        <a:t>○</a:t>
                      </a:r>
                      <a:r>
                        <a:rPr kumimoji="1" lang="ja-JP" altLang="ja-JP" sz="1800" kern="1200" dirty="0" smtClean="0">
                          <a:solidFill>
                            <a:schemeClr val="tx1"/>
                          </a:solidFill>
                          <a:effectLst/>
                          <a:latin typeface="+mn-lt"/>
                          <a:ea typeface="+mn-ea"/>
                          <a:cs typeface="+mn-cs"/>
                        </a:rPr>
                        <a:t>重要事項説明書には「運営規程の概要」を記載するため、運営規程と重要事項説明書の整合を取る必要が</a:t>
                      </a:r>
                      <a:r>
                        <a:rPr kumimoji="1" lang="ja-JP" altLang="en-US" sz="1800" kern="1200" dirty="0" smtClean="0">
                          <a:solidFill>
                            <a:schemeClr val="tx1"/>
                          </a:solidFill>
                          <a:effectLst/>
                          <a:latin typeface="+mn-lt"/>
                          <a:ea typeface="+mn-ea"/>
                          <a:cs typeface="+mn-cs"/>
                        </a:rPr>
                        <a:t>あります。そのため、例えば運営規程に変更があった場合は、重要事項説明書にも変更する箇所がないか確認をしてください。</a:t>
                      </a:r>
                      <a:endParaRPr kumimoji="1" lang="en-US" altLang="ja-JP" sz="1800" kern="1200" dirty="0" smtClean="0">
                        <a:solidFill>
                          <a:schemeClr val="tx1"/>
                        </a:solidFill>
                        <a:effectLst/>
                        <a:latin typeface="+mn-lt"/>
                        <a:ea typeface="+mn-ea"/>
                        <a:cs typeface="+mn-cs"/>
                      </a:endParaRPr>
                    </a:p>
                    <a:p>
                      <a:r>
                        <a:rPr kumimoji="1" lang="ja-JP" altLang="en-US" sz="1800" kern="1200" dirty="0" smtClean="0">
                          <a:solidFill>
                            <a:schemeClr val="tx1"/>
                          </a:solidFill>
                          <a:effectLst/>
                          <a:latin typeface="+mn-lt"/>
                          <a:ea typeface="+mn-ea"/>
                          <a:cs typeface="+mn-cs"/>
                        </a:rPr>
                        <a:t>○また、あわせて重要事項の掲示にも変更箇所がないか確認しておくことも必要です。</a:t>
                      </a:r>
                      <a:endParaRPr kumimoji="1" lang="ja-JP" altLang="en-US" dirty="0">
                        <a:latin typeface="+mn-ea"/>
                        <a:ea typeface="+mn-ea"/>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19</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令和２年度実地指導における主な指導・注意事項（サービス共通、居宅介護支援事業所、地域密着型サービス事業所）</a:t>
            </a:r>
            <a:endParaRPr lang="en-US" altLang="ja-JP" sz="1600" dirty="0" smtClean="0"/>
          </a:p>
        </p:txBody>
      </p:sp>
    </p:spTree>
    <p:extLst>
      <p:ext uri="{BB962C8B-B14F-4D97-AF65-F5344CB8AC3E}">
        <p14:creationId xmlns:p14="http://schemas.microsoft.com/office/powerpoint/2010/main" val="2597413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rmAutofit/>
          </a:bodyPr>
          <a:lstStyle/>
          <a:p>
            <a:r>
              <a:rPr kumimoji="1" lang="ja-JP" altLang="en-US" sz="2800" dirty="0" smtClean="0"/>
              <a:t>　はじめに</a:t>
            </a:r>
            <a:endParaRPr kumimoji="1" lang="ja-JP" altLang="en-US" sz="2400" dirty="0"/>
          </a:p>
        </p:txBody>
      </p:sp>
      <p:sp>
        <p:nvSpPr>
          <p:cNvPr id="3" name="コンテンツ プレースホルダー 2"/>
          <p:cNvSpPr>
            <a:spLocks noGrp="1"/>
          </p:cNvSpPr>
          <p:nvPr>
            <p:ph idx="1"/>
          </p:nvPr>
        </p:nvSpPr>
        <p:spPr>
          <a:xfrm>
            <a:off x="838200" y="1398493"/>
            <a:ext cx="10515600" cy="4860000"/>
          </a:xfrm>
        </p:spPr>
        <p:txBody>
          <a:bodyPr>
            <a:normAutofit/>
          </a:bodyPr>
          <a:lstStyle/>
          <a:p>
            <a:pPr marL="0" indent="0">
              <a:buNone/>
            </a:pPr>
            <a:r>
              <a:rPr kumimoji="1" lang="ja-JP" altLang="en-US" dirty="0" smtClean="0"/>
              <a:t>令和３年度指定介護サービス事業者集団指導については、新型コロナウイルス感染症拡大防止のため、ホームページ上に資料を掲載する方法に変更しました。</a:t>
            </a:r>
            <a:endParaRPr kumimoji="1" lang="en-US" altLang="ja-JP" dirty="0" smtClean="0"/>
          </a:p>
          <a:p>
            <a:pPr marL="0" indent="0">
              <a:buNone/>
            </a:pPr>
            <a:r>
              <a:rPr lang="ja-JP" altLang="en-US" dirty="0" smtClean="0"/>
              <a:t>各事業所におかれましては、掲載資料をご確認の上、引き続き適切な事業所運営に努めていただきますようお願いいたします。</a:t>
            </a:r>
            <a:endParaRPr lang="en-US" altLang="ja-JP" dirty="0" smtClean="0"/>
          </a:p>
          <a:p>
            <a:pPr marL="0" indent="0">
              <a:buNone/>
            </a:pPr>
            <a:r>
              <a:rPr lang="ja-JP" altLang="en-US" dirty="0" smtClean="0"/>
              <a:t>次ページより掲載資料の説明がありますので、</a:t>
            </a:r>
            <a:r>
              <a:rPr lang="ja-JP" altLang="en-US" dirty="0"/>
              <a:t>ページ下部の</a:t>
            </a:r>
            <a:r>
              <a:rPr lang="en-US" altLang="ja-JP" dirty="0"/>
              <a:t>【</a:t>
            </a:r>
            <a:r>
              <a:rPr lang="ja-JP" altLang="en-US" dirty="0"/>
              <a:t>関係する資料</a:t>
            </a:r>
            <a:r>
              <a:rPr lang="en-US" altLang="ja-JP" dirty="0" smtClean="0"/>
              <a:t>】</a:t>
            </a:r>
            <a:r>
              <a:rPr lang="ja-JP" altLang="en-US" dirty="0" smtClean="0"/>
              <a:t>と併せてご確認くださいますようお願いいたします。</a:t>
            </a:r>
            <a:endParaRPr lang="en-US" altLang="ja-JP" dirty="0" smtClean="0"/>
          </a:p>
          <a:p>
            <a:pPr marL="0" indent="0">
              <a:buNone/>
            </a:pPr>
            <a:endParaRPr lang="en-US" altLang="ja-JP" dirty="0" smtClean="0"/>
          </a:p>
          <a:p>
            <a:pPr marL="0" indent="0">
              <a:buNone/>
            </a:pPr>
            <a:r>
              <a:rPr kumimoji="1" lang="en-US" altLang="ja-JP" sz="2400" dirty="0" smtClean="0"/>
              <a:t>※</a:t>
            </a:r>
            <a:r>
              <a:rPr kumimoji="1" lang="ja-JP" altLang="en-US" sz="2400" dirty="0" smtClean="0"/>
              <a:t>今年度実地指導の対象でない事業所においても、自主点検表を用いて自己点検を行っていただきますようお願いいたします。</a:t>
            </a:r>
            <a:endParaRPr kumimoji="1" lang="en-US" altLang="ja-JP" sz="2400" dirty="0"/>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2</a:t>
            </a:fld>
            <a:endParaRPr kumimoji="1" lang="ja-JP" altLang="en-US"/>
          </a:p>
        </p:txBody>
      </p:sp>
    </p:spTree>
    <p:extLst>
      <p:ext uri="{BB962C8B-B14F-4D97-AF65-F5344CB8AC3E}">
        <p14:creationId xmlns:p14="http://schemas.microsoft.com/office/powerpoint/2010/main" val="32244579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令和２年度実地指導における主な指導・注意事項③</a:t>
            </a:r>
            <a:endParaRPr kumimoji="1" lang="ja-JP" altLang="en-US" sz="28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728894580"/>
              </p:ext>
            </p:extLst>
          </p:nvPr>
        </p:nvGraphicFramePr>
        <p:xfrm>
          <a:off x="838200" y="1290636"/>
          <a:ext cx="10515600" cy="4370575"/>
        </p:xfrm>
        <a:graphic>
          <a:graphicData uri="http://schemas.openxmlformats.org/drawingml/2006/table">
            <a:tbl>
              <a:tblPr firstRow="1" bandRow="1">
                <a:tableStyleId>{5940675A-B579-460E-94D1-54222C63F5DA}</a:tableStyleId>
              </a:tblPr>
              <a:tblGrid>
                <a:gridCol w="2281518"/>
                <a:gridCol w="8234082"/>
              </a:tblGrid>
              <a:tr h="809584">
                <a:tc>
                  <a:txBody>
                    <a:bodyPr/>
                    <a:lstStyle/>
                    <a:p>
                      <a:r>
                        <a:rPr kumimoji="1" lang="ja-JP" altLang="en-US" dirty="0" smtClean="0">
                          <a:latin typeface="+mn-ea"/>
                          <a:ea typeface="+mn-ea"/>
                        </a:rPr>
                        <a:t>問題点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運営規程に記載すべき事項が記載されていない。</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サービス共通</a:t>
                      </a:r>
                      <a:r>
                        <a:rPr kumimoji="1" lang="en-US" altLang="ja-JP" sz="1800" kern="1200" dirty="0" smtClean="0">
                          <a:solidFill>
                            <a:schemeClr val="tx1"/>
                          </a:solidFill>
                          <a:effectLst/>
                          <a:latin typeface="+mn-lt"/>
                          <a:ea typeface="+mn-ea"/>
                          <a:cs typeface="+mn-cs"/>
                        </a:rPr>
                        <a:t>】</a:t>
                      </a:r>
                      <a:endParaRPr kumimoji="1" lang="ja-JP" altLang="en-US" dirty="0">
                        <a:latin typeface="+mn-ea"/>
                        <a:ea typeface="+mn-ea"/>
                      </a:endParaRPr>
                    </a:p>
                  </a:txBody>
                  <a:tcPr anchor="ctr"/>
                </a:tc>
              </a:tr>
              <a:tr h="868200">
                <a:tc>
                  <a:txBody>
                    <a:bodyPr/>
                    <a:lstStyle/>
                    <a:p>
                      <a:r>
                        <a:rPr kumimoji="1" lang="ja-JP" altLang="en-US" dirty="0" smtClean="0">
                          <a:latin typeface="+mn-ea"/>
                          <a:ea typeface="+mn-ea"/>
                        </a:rPr>
                        <a:t>指導内容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運営規程に記載すべき事項が記載されていないため、必要な事項を正確に記載してください。</a:t>
                      </a:r>
                      <a:endParaRPr kumimoji="1" lang="ja-JP" altLang="en-US" dirty="0">
                        <a:latin typeface="+mn-ea"/>
                        <a:ea typeface="+mn-ea"/>
                      </a:endParaRPr>
                    </a:p>
                  </a:txBody>
                  <a:tcPr anchor="ctr"/>
                </a:tc>
              </a:tr>
              <a:tr h="2692791">
                <a:tc>
                  <a:txBody>
                    <a:bodyPr/>
                    <a:lstStyle/>
                    <a:p>
                      <a:r>
                        <a:rPr kumimoji="1" lang="ja-JP" altLang="en-US" dirty="0" smtClean="0">
                          <a:latin typeface="+mn-ea"/>
                          <a:ea typeface="+mn-ea"/>
                        </a:rPr>
                        <a:t>指導内容の説明</a:t>
                      </a:r>
                      <a:endParaRPr kumimoji="1" lang="ja-JP" altLang="en-US" dirty="0">
                        <a:latin typeface="+mn-ea"/>
                        <a:ea typeface="+mn-ea"/>
                      </a:endParaRPr>
                    </a:p>
                  </a:txBody>
                  <a:tcPr anchor="ctr"/>
                </a:tc>
                <a:tc>
                  <a:txBody>
                    <a:bodyPr/>
                    <a:lstStyle/>
                    <a:p>
                      <a:r>
                        <a:rPr kumimoji="1" lang="ja-JP" altLang="en-US" sz="1800" kern="1200" dirty="0" smtClean="0">
                          <a:solidFill>
                            <a:schemeClr val="tx1"/>
                          </a:solidFill>
                          <a:effectLst/>
                          <a:latin typeface="+mn-lt"/>
                          <a:ea typeface="+mn-ea"/>
                          <a:cs typeface="+mn-cs"/>
                        </a:rPr>
                        <a:t>○運営規程には事業の運営についての重要事項を記載する必要があるため、運営規程に記載すべき事項は、正確に記載してください。</a:t>
                      </a:r>
                      <a:endParaRPr kumimoji="1" lang="en-US" altLang="ja-JP" sz="1800" kern="1200" dirty="0" smtClean="0">
                        <a:solidFill>
                          <a:schemeClr val="tx1"/>
                        </a:solidFill>
                        <a:effectLst/>
                        <a:latin typeface="+mn-lt"/>
                        <a:ea typeface="+mn-ea"/>
                        <a:cs typeface="+mn-cs"/>
                      </a:endParaRPr>
                    </a:p>
                    <a:p>
                      <a:r>
                        <a:rPr kumimoji="1" lang="ja-JP" altLang="en-US" sz="1800" kern="1200" dirty="0" smtClean="0">
                          <a:solidFill>
                            <a:schemeClr val="tx1"/>
                          </a:solidFill>
                          <a:effectLst/>
                          <a:latin typeface="+mn-lt"/>
                          <a:ea typeface="+mn-ea"/>
                          <a:cs typeface="+mn-cs"/>
                        </a:rPr>
                        <a:t>○特に「職種、員数及び職務内容」で職員の人数を実数（例：介護職員４人）で記載している場合は、当該職種の実際に勤務している人数と一致しているか再度確認をしてください。</a:t>
                      </a:r>
                      <a:r>
                        <a:rPr kumimoji="1" lang="ja-JP" altLang="en-US" sz="1800" kern="1200" dirty="0" smtClean="0">
                          <a:solidFill>
                            <a:schemeClr val="tx1"/>
                          </a:solidFill>
                          <a:effectLst/>
                          <a:latin typeface="+mn-ea"/>
                          <a:ea typeface="+mn-ea"/>
                          <a:cs typeface="+mn-cs"/>
                        </a:rPr>
                        <a:t>なお</a:t>
                      </a:r>
                      <a:r>
                        <a:rPr kumimoji="1" lang="ja-JP" altLang="en-US" sz="1800" b="0" kern="1200" dirty="0" smtClean="0">
                          <a:solidFill>
                            <a:schemeClr val="tx1"/>
                          </a:solidFill>
                          <a:effectLst/>
                          <a:latin typeface="+mn-ea"/>
                          <a:ea typeface="+mn-ea"/>
                          <a:cs typeface="+mn-cs"/>
                        </a:rPr>
                        <a:t>、</a:t>
                      </a:r>
                      <a:r>
                        <a:rPr kumimoji="1" lang="ja-JP" altLang="en-US" sz="1800" b="1" u="sng" kern="1200" dirty="0" smtClean="0">
                          <a:solidFill>
                            <a:schemeClr val="tx1"/>
                          </a:solidFill>
                          <a:effectLst/>
                          <a:latin typeface="+mn-ea"/>
                          <a:ea typeface="+mn-ea"/>
                          <a:cs typeface="+mn-cs"/>
                        </a:rPr>
                        <a:t>「員数」については、事業所の業務負担の観点から、基準を満たす範囲において「○人以上」と記載することでも差し支えありません</a:t>
                      </a:r>
                      <a:r>
                        <a:rPr kumimoji="1" lang="ja-JP" altLang="en-US" sz="1800" kern="1200" dirty="0" smtClean="0">
                          <a:solidFill>
                            <a:schemeClr val="tx1"/>
                          </a:solidFill>
                          <a:effectLst/>
                          <a:latin typeface="+mn-ea"/>
                          <a:ea typeface="+mn-ea"/>
                          <a:cs typeface="+mn-cs"/>
                        </a:rPr>
                        <a:t>ので、必要に応じて運営規程の変更を検討してください。</a:t>
                      </a:r>
                      <a:endParaRPr kumimoji="1" lang="en-US" altLang="ja-JP" sz="1800"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20</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令和２年度実地指導における主な指導・注意事項（サービス共通、居宅介護支援事業所、地域密着型サービス事業所）</a:t>
            </a:r>
            <a:endParaRPr lang="en-US" altLang="ja-JP" sz="1600" dirty="0" smtClean="0"/>
          </a:p>
        </p:txBody>
      </p:sp>
    </p:spTree>
    <p:extLst>
      <p:ext uri="{BB962C8B-B14F-4D97-AF65-F5344CB8AC3E}">
        <p14:creationId xmlns:p14="http://schemas.microsoft.com/office/powerpoint/2010/main" val="34259493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令和２年度実地指導における主な指導・注意事項④</a:t>
            </a:r>
            <a:endParaRPr kumimoji="1" lang="ja-JP" altLang="en-US" sz="28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364363070"/>
              </p:ext>
            </p:extLst>
          </p:nvPr>
        </p:nvGraphicFramePr>
        <p:xfrm>
          <a:off x="838200" y="1290636"/>
          <a:ext cx="10515600" cy="4370575"/>
        </p:xfrm>
        <a:graphic>
          <a:graphicData uri="http://schemas.openxmlformats.org/drawingml/2006/table">
            <a:tbl>
              <a:tblPr firstRow="1" bandRow="1">
                <a:tableStyleId>{5940675A-B579-460E-94D1-54222C63F5DA}</a:tableStyleId>
              </a:tblPr>
              <a:tblGrid>
                <a:gridCol w="2281518"/>
                <a:gridCol w="8234082"/>
              </a:tblGrid>
              <a:tr h="809584">
                <a:tc>
                  <a:txBody>
                    <a:bodyPr/>
                    <a:lstStyle/>
                    <a:p>
                      <a:r>
                        <a:rPr kumimoji="1" lang="ja-JP" altLang="en-US" dirty="0" smtClean="0">
                          <a:latin typeface="+mn-ea"/>
                          <a:ea typeface="+mn-ea"/>
                        </a:rPr>
                        <a:t>問題点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重要事項説明書に記載すべき事項が記載されていない。</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サービス共通</a:t>
                      </a:r>
                      <a:r>
                        <a:rPr kumimoji="1" lang="en-US" altLang="ja-JP" sz="1800" kern="1200" dirty="0" smtClean="0">
                          <a:solidFill>
                            <a:schemeClr val="tx1"/>
                          </a:solidFill>
                          <a:effectLst/>
                          <a:latin typeface="+mn-lt"/>
                          <a:ea typeface="+mn-ea"/>
                          <a:cs typeface="+mn-cs"/>
                        </a:rPr>
                        <a:t>】</a:t>
                      </a:r>
                      <a:endParaRPr kumimoji="1" lang="ja-JP" altLang="en-US" dirty="0">
                        <a:latin typeface="+mn-ea"/>
                        <a:ea typeface="+mn-ea"/>
                      </a:endParaRPr>
                    </a:p>
                  </a:txBody>
                  <a:tcPr anchor="ctr"/>
                </a:tc>
              </a:tr>
              <a:tr h="868200">
                <a:tc>
                  <a:txBody>
                    <a:bodyPr/>
                    <a:lstStyle/>
                    <a:p>
                      <a:r>
                        <a:rPr kumimoji="1" lang="ja-JP" altLang="en-US" dirty="0" smtClean="0">
                          <a:latin typeface="+mn-ea"/>
                          <a:ea typeface="+mn-ea"/>
                        </a:rPr>
                        <a:t>指導内容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重要事項説明書に記載すべき事項が記載されていないため、必要な事項を正確に記載してください。</a:t>
                      </a:r>
                      <a:endParaRPr kumimoji="1" lang="ja-JP" altLang="ja-JP" sz="1800" kern="1200" dirty="0">
                        <a:solidFill>
                          <a:schemeClr val="tx1"/>
                        </a:solidFill>
                        <a:effectLst/>
                        <a:latin typeface="+mn-lt"/>
                        <a:ea typeface="+mn-ea"/>
                        <a:cs typeface="+mn-cs"/>
                      </a:endParaRPr>
                    </a:p>
                  </a:txBody>
                  <a:tcPr anchor="ctr"/>
                </a:tc>
              </a:tr>
              <a:tr h="2692791">
                <a:tc>
                  <a:txBody>
                    <a:bodyPr/>
                    <a:lstStyle/>
                    <a:p>
                      <a:r>
                        <a:rPr kumimoji="1" lang="ja-JP" altLang="en-US" dirty="0" smtClean="0">
                          <a:latin typeface="+mn-ea"/>
                          <a:ea typeface="+mn-ea"/>
                        </a:rPr>
                        <a:t>指導内容の説明</a:t>
                      </a:r>
                      <a:endParaRPr kumimoji="1" lang="ja-JP" altLang="en-US" dirty="0">
                        <a:latin typeface="+mn-ea"/>
                        <a:ea typeface="+mn-ea"/>
                      </a:endParaRPr>
                    </a:p>
                  </a:txBody>
                  <a:tcPr anchor="ctr"/>
                </a:tc>
                <a:tc>
                  <a:txBody>
                    <a:bodyPr/>
                    <a:lstStyle/>
                    <a:p>
                      <a:r>
                        <a:rPr kumimoji="1" lang="ja-JP" altLang="en-US" sz="1800" kern="1200" dirty="0" smtClean="0">
                          <a:solidFill>
                            <a:schemeClr val="tx1"/>
                          </a:solidFill>
                          <a:effectLst/>
                          <a:latin typeface="+mn-lt"/>
                          <a:ea typeface="+mn-ea"/>
                          <a:cs typeface="+mn-cs"/>
                        </a:rPr>
                        <a:t>○サービスの提供の開始に際し、あらかじめ、利用申込者又はその家族に対し、運営規程の概要その他の利用申込者のサービスの選択に資すると認められる重要事項を記載した</a:t>
                      </a:r>
                      <a:r>
                        <a:rPr kumimoji="1" lang="ja-JP" altLang="ja-JP" sz="1800" kern="1200" dirty="0" smtClean="0">
                          <a:solidFill>
                            <a:schemeClr val="tx1"/>
                          </a:solidFill>
                          <a:effectLst/>
                          <a:latin typeface="+mn-lt"/>
                          <a:ea typeface="+mn-ea"/>
                          <a:cs typeface="+mn-cs"/>
                        </a:rPr>
                        <a:t>重要事項説明書</a:t>
                      </a:r>
                      <a:r>
                        <a:rPr kumimoji="1" lang="ja-JP" altLang="en-US" sz="1800" kern="1200" dirty="0" smtClean="0">
                          <a:solidFill>
                            <a:schemeClr val="tx1"/>
                          </a:solidFill>
                          <a:effectLst/>
                          <a:latin typeface="+mn-lt"/>
                          <a:ea typeface="+mn-ea"/>
                          <a:cs typeface="+mn-cs"/>
                        </a:rPr>
                        <a:t>等を交付して利用者に説明し同意を得る必要があります。</a:t>
                      </a:r>
                      <a:endParaRPr kumimoji="1" lang="en-US" altLang="ja-JP" sz="1800" kern="1200" dirty="0" smtClean="0">
                        <a:solidFill>
                          <a:schemeClr val="tx1"/>
                        </a:solidFill>
                        <a:effectLst/>
                        <a:latin typeface="+mn-lt"/>
                        <a:ea typeface="+mn-ea"/>
                        <a:cs typeface="+mn-cs"/>
                      </a:endParaRPr>
                    </a:p>
                    <a:p>
                      <a:r>
                        <a:rPr kumimoji="1" lang="ja-JP" altLang="en-US" sz="1800" kern="1200" dirty="0" smtClean="0">
                          <a:solidFill>
                            <a:schemeClr val="tx1"/>
                          </a:solidFill>
                          <a:effectLst/>
                          <a:latin typeface="+mn-lt"/>
                          <a:ea typeface="+mn-ea"/>
                          <a:cs typeface="+mn-cs"/>
                        </a:rPr>
                        <a:t>○利用者に説明する内容は、最新のものである必要があります。そのため、事業所において重要事項説明書の表紙などに「令和△年△月△日現在」のような作成年月日を記載し、利用者に最新の内容を説明できるようにしてください。</a:t>
                      </a:r>
                      <a:endParaRPr kumimoji="1" lang="en-US" altLang="ja-JP" sz="1800"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21</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令和２年度実地指導における主な指導・注意事項（サービス共通、居宅介護支援事業所、地域密着型サービス事業所）</a:t>
            </a:r>
            <a:endParaRPr lang="en-US" altLang="ja-JP" sz="1600" dirty="0" smtClean="0"/>
          </a:p>
        </p:txBody>
      </p:sp>
    </p:spTree>
    <p:extLst>
      <p:ext uri="{BB962C8B-B14F-4D97-AF65-F5344CB8AC3E}">
        <p14:creationId xmlns:p14="http://schemas.microsoft.com/office/powerpoint/2010/main" val="1149627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令和２年度実地指導における主な指導・注意事項⑤</a:t>
            </a:r>
            <a:endParaRPr kumimoji="1" lang="ja-JP" altLang="en-US" sz="28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53016351"/>
              </p:ext>
            </p:extLst>
          </p:nvPr>
        </p:nvGraphicFramePr>
        <p:xfrm>
          <a:off x="838200" y="1290636"/>
          <a:ext cx="10515600" cy="4344348"/>
        </p:xfrm>
        <a:graphic>
          <a:graphicData uri="http://schemas.openxmlformats.org/drawingml/2006/table">
            <a:tbl>
              <a:tblPr firstRow="1" bandRow="1">
                <a:tableStyleId>{5940675A-B579-460E-94D1-54222C63F5DA}</a:tableStyleId>
              </a:tblPr>
              <a:tblGrid>
                <a:gridCol w="2281518"/>
                <a:gridCol w="8234082"/>
              </a:tblGrid>
              <a:tr h="928129">
                <a:tc>
                  <a:txBody>
                    <a:bodyPr/>
                    <a:lstStyle/>
                    <a:p>
                      <a:r>
                        <a:rPr kumimoji="1" lang="ja-JP" altLang="en-US" dirty="0" smtClean="0">
                          <a:latin typeface="+mn-ea"/>
                          <a:ea typeface="+mn-ea"/>
                        </a:rPr>
                        <a:t>問題点</a:t>
                      </a:r>
                      <a:endParaRPr kumimoji="1" lang="ja-JP" altLang="en-US"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kern="1200" dirty="0" smtClean="0">
                          <a:solidFill>
                            <a:schemeClr val="tx1"/>
                          </a:solidFill>
                          <a:effectLst/>
                          <a:latin typeface="+mn-lt"/>
                          <a:ea typeface="+mn-ea"/>
                          <a:cs typeface="+mn-cs"/>
                        </a:rPr>
                        <a:t>利用申込者のサービスの選択に資すると認められる重要事項の掲示がされていない。</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サービス共通</a:t>
                      </a:r>
                      <a:r>
                        <a:rPr kumimoji="1" lang="en-US" altLang="ja-JP" sz="1800" kern="1200" dirty="0" smtClean="0">
                          <a:solidFill>
                            <a:schemeClr val="tx1"/>
                          </a:solidFill>
                          <a:effectLst/>
                          <a:latin typeface="+mn-lt"/>
                          <a:ea typeface="+mn-ea"/>
                          <a:cs typeface="+mn-cs"/>
                        </a:rPr>
                        <a:t>】</a:t>
                      </a:r>
                      <a:endParaRPr kumimoji="1" lang="ja-JP" altLang="en-US" dirty="0">
                        <a:latin typeface="+mn-ea"/>
                        <a:ea typeface="+mn-ea"/>
                      </a:endParaRPr>
                    </a:p>
                  </a:txBody>
                  <a:tcPr anchor="ctr"/>
                </a:tc>
              </a:tr>
              <a:tr h="995082">
                <a:tc>
                  <a:txBody>
                    <a:bodyPr/>
                    <a:lstStyle/>
                    <a:p>
                      <a:r>
                        <a:rPr kumimoji="1" lang="ja-JP" altLang="en-US" dirty="0" smtClean="0">
                          <a:latin typeface="+mn-ea"/>
                          <a:ea typeface="+mn-ea"/>
                        </a:rPr>
                        <a:t>指導内容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利用申込者のサービスの選択に資すると認められる重要事項の内容が不十分である。</a:t>
                      </a:r>
                      <a:endParaRPr kumimoji="1" lang="ja-JP" altLang="ja-JP" sz="1800" kern="1200" dirty="0">
                        <a:solidFill>
                          <a:schemeClr val="tx1"/>
                        </a:solidFill>
                        <a:effectLst/>
                        <a:latin typeface="+mn-lt"/>
                        <a:ea typeface="+mn-ea"/>
                        <a:cs typeface="+mn-cs"/>
                      </a:endParaRPr>
                    </a:p>
                  </a:txBody>
                  <a:tcPr anchor="ctr"/>
                </a:tc>
              </a:tr>
              <a:tr h="2421137">
                <a:tc>
                  <a:txBody>
                    <a:bodyPr/>
                    <a:lstStyle/>
                    <a:p>
                      <a:r>
                        <a:rPr kumimoji="1" lang="ja-JP" altLang="en-US" dirty="0" smtClean="0">
                          <a:latin typeface="+mn-ea"/>
                          <a:ea typeface="+mn-ea"/>
                        </a:rPr>
                        <a:t>指導内容の説明</a:t>
                      </a:r>
                      <a:endParaRPr kumimoji="1" lang="ja-JP" altLang="en-US" dirty="0">
                        <a:latin typeface="+mn-ea"/>
                        <a:ea typeface="+mn-ea"/>
                      </a:endParaRPr>
                    </a:p>
                  </a:txBody>
                  <a:tcPr anchor="ctr"/>
                </a:tc>
                <a:tc>
                  <a:txBody>
                    <a:bodyPr/>
                    <a:lstStyle/>
                    <a:p>
                      <a:r>
                        <a:rPr kumimoji="1" lang="ja-JP" altLang="en-US" sz="1800" kern="1200" dirty="0" smtClean="0">
                          <a:solidFill>
                            <a:schemeClr val="tx1"/>
                          </a:solidFill>
                          <a:effectLst/>
                          <a:latin typeface="+mn-lt"/>
                          <a:ea typeface="+mn-ea"/>
                          <a:cs typeface="+mn-cs"/>
                        </a:rPr>
                        <a:t>○</a:t>
                      </a:r>
                      <a:r>
                        <a:rPr kumimoji="1" lang="ja-JP" altLang="ja-JP" sz="1800" kern="1200" dirty="0" smtClean="0">
                          <a:solidFill>
                            <a:schemeClr val="tx1"/>
                          </a:solidFill>
                          <a:effectLst/>
                          <a:latin typeface="+mn-lt"/>
                          <a:ea typeface="+mn-ea"/>
                          <a:cs typeface="+mn-cs"/>
                        </a:rPr>
                        <a:t>利用申込者のサービスの選択に資すると認められる重要事項</a:t>
                      </a:r>
                      <a:r>
                        <a:rPr kumimoji="1" lang="ja-JP" altLang="en-US" sz="1800" kern="1200" dirty="0" smtClean="0">
                          <a:solidFill>
                            <a:schemeClr val="tx1"/>
                          </a:solidFill>
                          <a:effectLst/>
                          <a:latin typeface="+mn-lt"/>
                          <a:ea typeface="+mn-ea"/>
                          <a:cs typeface="+mn-cs"/>
                        </a:rPr>
                        <a:t>のうち、「第三者評価の実施状況」の記載がない事業所が多くみられました。</a:t>
                      </a:r>
                      <a:r>
                        <a:rPr kumimoji="1" lang="ja-JP" altLang="en-US" sz="1800" b="1" u="sng" kern="1200" dirty="0" smtClean="0">
                          <a:solidFill>
                            <a:schemeClr val="tx1"/>
                          </a:solidFill>
                          <a:effectLst/>
                          <a:latin typeface="+mn-lt"/>
                          <a:ea typeface="+mn-ea"/>
                          <a:cs typeface="+mn-cs"/>
                        </a:rPr>
                        <a:t>「第三者評価の実施状況」は、第三者評価を実施していない場合でも記載する必要があります（「実施無」と記載）</a:t>
                      </a:r>
                      <a:r>
                        <a:rPr kumimoji="1" lang="ja-JP" altLang="en-US" sz="1800" kern="1200" dirty="0" smtClean="0">
                          <a:solidFill>
                            <a:schemeClr val="tx1"/>
                          </a:solidFill>
                          <a:effectLst/>
                          <a:latin typeface="+mn-lt"/>
                          <a:ea typeface="+mn-ea"/>
                          <a:cs typeface="+mn-cs"/>
                        </a:rPr>
                        <a:t>ので注意してください。</a:t>
                      </a:r>
                      <a:endParaRPr kumimoji="1" lang="en-US" altLang="ja-JP" sz="1800"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22</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令和２年度実地指導における主な指導・注意事項（サービス共通、居宅介護支援事業所、地域密着型サービス事業所）</a:t>
            </a:r>
            <a:endParaRPr lang="en-US" altLang="ja-JP" sz="1600" dirty="0" smtClean="0"/>
          </a:p>
        </p:txBody>
      </p:sp>
    </p:spTree>
    <p:extLst>
      <p:ext uri="{BB962C8B-B14F-4D97-AF65-F5344CB8AC3E}">
        <p14:creationId xmlns:p14="http://schemas.microsoft.com/office/powerpoint/2010/main" val="15173042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令和２年度実地指導における主な指導・注意事項⑥</a:t>
            </a:r>
            <a:endParaRPr kumimoji="1" lang="ja-JP" altLang="en-US" sz="28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459248918"/>
              </p:ext>
            </p:extLst>
          </p:nvPr>
        </p:nvGraphicFramePr>
        <p:xfrm>
          <a:off x="838200" y="1290636"/>
          <a:ext cx="10515600" cy="4410917"/>
        </p:xfrm>
        <a:graphic>
          <a:graphicData uri="http://schemas.openxmlformats.org/drawingml/2006/table">
            <a:tbl>
              <a:tblPr firstRow="1" bandRow="1">
                <a:tableStyleId>{5940675A-B579-460E-94D1-54222C63F5DA}</a:tableStyleId>
              </a:tblPr>
              <a:tblGrid>
                <a:gridCol w="2281518"/>
                <a:gridCol w="8234082"/>
              </a:tblGrid>
              <a:tr h="727911">
                <a:tc>
                  <a:txBody>
                    <a:bodyPr/>
                    <a:lstStyle/>
                    <a:p>
                      <a:r>
                        <a:rPr kumimoji="1" lang="ja-JP" altLang="en-US" dirty="0" smtClean="0">
                          <a:latin typeface="+mn-ea"/>
                          <a:ea typeface="+mn-ea"/>
                        </a:rPr>
                        <a:t>問題点</a:t>
                      </a:r>
                      <a:endParaRPr kumimoji="1" lang="ja-JP" altLang="en-US"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kern="1200" dirty="0" smtClean="0">
                          <a:solidFill>
                            <a:schemeClr val="tx1"/>
                          </a:solidFill>
                          <a:effectLst/>
                          <a:latin typeface="+mn-lt"/>
                          <a:ea typeface="+mn-ea"/>
                          <a:cs typeface="+mn-cs"/>
                        </a:rPr>
                        <a:t>雇用契約の確認できない従業者がいる。</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サービス共通</a:t>
                      </a:r>
                      <a:r>
                        <a:rPr kumimoji="1" lang="en-US" altLang="ja-JP" sz="1800" kern="1200" dirty="0" smtClean="0">
                          <a:solidFill>
                            <a:schemeClr val="tx1"/>
                          </a:solidFill>
                          <a:effectLst/>
                          <a:latin typeface="+mn-lt"/>
                          <a:ea typeface="+mn-ea"/>
                          <a:cs typeface="+mn-cs"/>
                        </a:rPr>
                        <a:t>】</a:t>
                      </a:r>
                      <a:endParaRPr kumimoji="1" lang="ja-JP" altLang="en-US" dirty="0">
                        <a:latin typeface="+mn-ea"/>
                        <a:ea typeface="+mn-ea"/>
                      </a:endParaRPr>
                    </a:p>
                  </a:txBody>
                  <a:tcPr anchor="ctr"/>
                </a:tc>
              </a:tr>
              <a:tr h="1261869">
                <a:tc>
                  <a:txBody>
                    <a:bodyPr/>
                    <a:lstStyle/>
                    <a:p>
                      <a:r>
                        <a:rPr kumimoji="1" lang="ja-JP" altLang="en-US" dirty="0" smtClean="0">
                          <a:latin typeface="+mn-ea"/>
                          <a:ea typeface="+mn-ea"/>
                        </a:rPr>
                        <a:t>指導内容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雇用契約の確認できない従業者がいます。雇用契約等により、当該事業所の管理者の指揮命令下にある従業者によってサービスを提供してください。</a:t>
                      </a:r>
                      <a:endParaRPr kumimoji="1" lang="ja-JP" altLang="ja-JP" sz="1800" kern="1200" dirty="0">
                        <a:solidFill>
                          <a:schemeClr val="tx1"/>
                        </a:solidFill>
                        <a:effectLst/>
                        <a:latin typeface="+mn-lt"/>
                        <a:ea typeface="+mn-ea"/>
                        <a:cs typeface="+mn-cs"/>
                      </a:endParaRPr>
                    </a:p>
                  </a:txBody>
                  <a:tcPr anchor="ctr"/>
                </a:tc>
              </a:tr>
              <a:tr h="2421137">
                <a:tc>
                  <a:txBody>
                    <a:bodyPr/>
                    <a:lstStyle/>
                    <a:p>
                      <a:r>
                        <a:rPr kumimoji="1" lang="ja-JP" altLang="en-US" dirty="0" smtClean="0">
                          <a:latin typeface="+mn-ea"/>
                          <a:ea typeface="+mn-ea"/>
                        </a:rPr>
                        <a:t>指導内容の説明</a:t>
                      </a:r>
                      <a:endParaRPr kumimoji="1" lang="ja-JP" altLang="en-US"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○サービスの提供は、</a:t>
                      </a:r>
                      <a:r>
                        <a:rPr kumimoji="1" lang="ja-JP" altLang="ja-JP" sz="1800" kern="1200" dirty="0" smtClean="0">
                          <a:solidFill>
                            <a:schemeClr val="tx1"/>
                          </a:solidFill>
                          <a:effectLst/>
                          <a:latin typeface="+mn-lt"/>
                          <a:ea typeface="+mn-ea"/>
                          <a:cs typeface="+mn-cs"/>
                        </a:rPr>
                        <a:t>雇用契約等により、当該事業所の管理者の指揮命令下にある従業者によって</a:t>
                      </a:r>
                      <a:r>
                        <a:rPr kumimoji="1" lang="ja-JP" altLang="en-US" sz="1800" kern="1200" dirty="0" smtClean="0">
                          <a:solidFill>
                            <a:schemeClr val="tx1"/>
                          </a:solidFill>
                          <a:effectLst/>
                          <a:latin typeface="+mn-lt"/>
                          <a:ea typeface="+mn-ea"/>
                          <a:cs typeface="+mn-cs"/>
                        </a:rPr>
                        <a:t>行われる必要があります。</a:t>
                      </a:r>
                      <a:endParaRPr kumimoji="1" lang="en-US" altLang="ja-JP" sz="18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○すべての従業者の雇用契約等がされているか、改めて確認してください。</a:t>
                      </a:r>
                      <a:endParaRPr kumimoji="1" lang="ja-JP" altLang="ja-JP" sz="1800"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23</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令和２年度実地指導における主な指導・注意事項（サービス共通、居宅介護支援事業所、地域密着型サービス事業所）</a:t>
            </a:r>
            <a:endParaRPr lang="en-US" altLang="ja-JP" sz="1600" dirty="0" smtClean="0"/>
          </a:p>
        </p:txBody>
      </p:sp>
    </p:spTree>
    <p:extLst>
      <p:ext uri="{BB962C8B-B14F-4D97-AF65-F5344CB8AC3E}">
        <p14:creationId xmlns:p14="http://schemas.microsoft.com/office/powerpoint/2010/main" val="7008662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令和２年度実地指導における主な指導・注意事項⑦</a:t>
            </a:r>
            <a:endParaRPr kumimoji="1" lang="ja-JP" altLang="en-US" sz="28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70617137"/>
              </p:ext>
            </p:extLst>
          </p:nvPr>
        </p:nvGraphicFramePr>
        <p:xfrm>
          <a:off x="838200" y="1290636"/>
          <a:ext cx="10515600" cy="4410917"/>
        </p:xfrm>
        <a:graphic>
          <a:graphicData uri="http://schemas.openxmlformats.org/drawingml/2006/table">
            <a:tbl>
              <a:tblPr firstRow="1" bandRow="1">
                <a:tableStyleId>{5940675A-B579-460E-94D1-54222C63F5DA}</a:tableStyleId>
              </a:tblPr>
              <a:tblGrid>
                <a:gridCol w="2281518"/>
                <a:gridCol w="8234082"/>
              </a:tblGrid>
              <a:tr h="727911">
                <a:tc>
                  <a:txBody>
                    <a:bodyPr/>
                    <a:lstStyle/>
                    <a:p>
                      <a:r>
                        <a:rPr kumimoji="1" lang="ja-JP" altLang="en-US" dirty="0" smtClean="0">
                          <a:latin typeface="+mn-ea"/>
                          <a:ea typeface="+mn-ea"/>
                        </a:rPr>
                        <a:t>問題点</a:t>
                      </a:r>
                      <a:endParaRPr kumimoji="1" lang="ja-JP" altLang="en-US"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kern="1200" dirty="0" smtClean="0">
                          <a:solidFill>
                            <a:schemeClr val="tx1"/>
                          </a:solidFill>
                          <a:effectLst/>
                          <a:latin typeface="+mn-lt"/>
                          <a:ea typeface="+mn-ea"/>
                          <a:cs typeface="+mn-cs"/>
                        </a:rPr>
                        <a:t>従業者の勤務の体制が定められていない。</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サービス共通</a:t>
                      </a:r>
                      <a:r>
                        <a:rPr kumimoji="1" lang="en-US" altLang="ja-JP" sz="1800" kern="1200" dirty="0" smtClean="0">
                          <a:solidFill>
                            <a:schemeClr val="tx1"/>
                          </a:solidFill>
                          <a:effectLst/>
                          <a:latin typeface="+mn-lt"/>
                          <a:ea typeface="+mn-ea"/>
                          <a:cs typeface="+mn-cs"/>
                        </a:rPr>
                        <a:t>】</a:t>
                      </a:r>
                      <a:endParaRPr kumimoji="1" lang="ja-JP" altLang="en-US" dirty="0">
                        <a:latin typeface="+mn-ea"/>
                        <a:ea typeface="+mn-ea"/>
                      </a:endParaRPr>
                    </a:p>
                  </a:txBody>
                  <a:tcPr anchor="ctr"/>
                </a:tc>
              </a:tr>
              <a:tr h="1261869">
                <a:tc>
                  <a:txBody>
                    <a:bodyPr/>
                    <a:lstStyle/>
                    <a:p>
                      <a:r>
                        <a:rPr kumimoji="1" lang="ja-JP" altLang="en-US" dirty="0" smtClean="0">
                          <a:latin typeface="+mn-ea"/>
                          <a:ea typeface="+mn-ea"/>
                        </a:rPr>
                        <a:t>指導内容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従業者の勤務体制については、原則、月ごとの勤務表を作成し、日々の勤務時間、常勤・非常勤の別、管理者との兼務関係等を明確にしてください。</a:t>
                      </a:r>
                      <a:endParaRPr kumimoji="1" lang="ja-JP" altLang="ja-JP" sz="1800" kern="1200" dirty="0">
                        <a:solidFill>
                          <a:schemeClr val="tx1"/>
                        </a:solidFill>
                        <a:effectLst/>
                        <a:latin typeface="+mn-lt"/>
                        <a:ea typeface="+mn-ea"/>
                        <a:cs typeface="+mn-cs"/>
                      </a:endParaRPr>
                    </a:p>
                  </a:txBody>
                  <a:tcPr anchor="ctr"/>
                </a:tc>
              </a:tr>
              <a:tr h="2421137">
                <a:tc>
                  <a:txBody>
                    <a:bodyPr/>
                    <a:lstStyle/>
                    <a:p>
                      <a:r>
                        <a:rPr kumimoji="1" lang="ja-JP" altLang="en-US" dirty="0" smtClean="0">
                          <a:latin typeface="+mn-ea"/>
                          <a:ea typeface="+mn-ea"/>
                        </a:rPr>
                        <a:t>指導内容の説明</a:t>
                      </a:r>
                      <a:endParaRPr kumimoji="1" lang="ja-JP" altLang="en-US" dirty="0">
                        <a:latin typeface="+mn-ea"/>
                        <a:ea typeface="+mn-ea"/>
                      </a:endParaRPr>
                    </a:p>
                  </a:txBody>
                  <a:tcPr anchor="ctr"/>
                </a:tc>
                <a:tc>
                  <a:txBody>
                    <a:bodyPr/>
                    <a:lstStyle/>
                    <a:p>
                      <a:r>
                        <a:rPr kumimoji="1" lang="ja-JP" altLang="en-US" sz="1800" kern="1200" dirty="0" smtClean="0">
                          <a:solidFill>
                            <a:schemeClr val="tx1"/>
                          </a:solidFill>
                          <a:effectLst/>
                          <a:latin typeface="+mn-lt"/>
                          <a:ea typeface="+mn-ea"/>
                          <a:cs typeface="+mn-cs"/>
                        </a:rPr>
                        <a:t>○サービスによって、配置すべき人員基準が定められているため、事業所において基準を満たす人員配置がきるよう勤務表を作成し、従業者の勤務体制の管理を行ってください。</a:t>
                      </a:r>
                      <a:endParaRPr kumimoji="1" lang="en-US" altLang="ja-JP" sz="1800"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24</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令和２年度実地指導における主な指導・注意事項（サービス共通、居宅介護支援事業所、地域密着型サービス事業所）</a:t>
            </a:r>
            <a:endParaRPr lang="en-US" altLang="ja-JP" sz="1600" dirty="0" smtClean="0"/>
          </a:p>
        </p:txBody>
      </p:sp>
    </p:spTree>
    <p:extLst>
      <p:ext uri="{BB962C8B-B14F-4D97-AF65-F5344CB8AC3E}">
        <p14:creationId xmlns:p14="http://schemas.microsoft.com/office/powerpoint/2010/main" val="29025128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令和２年度実地指導における主な指導・注意事項⑧</a:t>
            </a:r>
            <a:endParaRPr kumimoji="1" lang="ja-JP" altLang="en-US" sz="28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007263627"/>
              </p:ext>
            </p:extLst>
          </p:nvPr>
        </p:nvGraphicFramePr>
        <p:xfrm>
          <a:off x="838200" y="1290636"/>
          <a:ext cx="10515600" cy="4410917"/>
        </p:xfrm>
        <a:graphic>
          <a:graphicData uri="http://schemas.openxmlformats.org/drawingml/2006/table">
            <a:tbl>
              <a:tblPr firstRow="1" bandRow="1">
                <a:tableStyleId>{5940675A-B579-460E-94D1-54222C63F5DA}</a:tableStyleId>
              </a:tblPr>
              <a:tblGrid>
                <a:gridCol w="2281518"/>
                <a:gridCol w="8234082"/>
              </a:tblGrid>
              <a:tr h="825086">
                <a:tc>
                  <a:txBody>
                    <a:bodyPr/>
                    <a:lstStyle/>
                    <a:p>
                      <a:r>
                        <a:rPr kumimoji="1" lang="ja-JP" altLang="en-US" dirty="0" smtClean="0">
                          <a:latin typeface="+mn-ea"/>
                          <a:ea typeface="+mn-ea"/>
                        </a:rPr>
                        <a:t>問題点</a:t>
                      </a:r>
                      <a:endParaRPr kumimoji="1" lang="ja-JP" altLang="en-US"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kern="1200" dirty="0" smtClean="0">
                          <a:solidFill>
                            <a:schemeClr val="tx1"/>
                          </a:solidFill>
                          <a:effectLst/>
                          <a:latin typeface="+mn-lt"/>
                          <a:ea typeface="+mn-ea"/>
                          <a:cs typeface="+mn-cs"/>
                        </a:rPr>
                        <a:t>事業所の営業時間中、常に利用者からの相談等に対応できる体制を整えていない。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居宅介護支援</a:t>
                      </a:r>
                      <a:r>
                        <a:rPr kumimoji="1" lang="en-US" altLang="ja-JP" sz="1800" kern="1200" dirty="0" smtClean="0">
                          <a:solidFill>
                            <a:schemeClr val="tx1"/>
                          </a:solidFill>
                          <a:effectLst/>
                          <a:latin typeface="+mn-lt"/>
                          <a:ea typeface="+mn-ea"/>
                          <a:cs typeface="+mn-cs"/>
                        </a:rPr>
                        <a:t>】</a:t>
                      </a:r>
                      <a:endParaRPr kumimoji="1" lang="ja-JP" altLang="en-US" dirty="0">
                        <a:latin typeface="+mn-ea"/>
                        <a:ea typeface="+mn-ea"/>
                      </a:endParaRPr>
                    </a:p>
                  </a:txBody>
                  <a:tcPr anchor="ctr"/>
                </a:tc>
              </a:tr>
              <a:tr h="1228575">
                <a:tc>
                  <a:txBody>
                    <a:bodyPr/>
                    <a:lstStyle/>
                    <a:p>
                      <a:r>
                        <a:rPr kumimoji="1" lang="ja-JP" altLang="en-US" dirty="0" smtClean="0">
                          <a:latin typeface="+mn-ea"/>
                          <a:ea typeface="+mn-ea"/>
                        </a:rPr>
                        <a:t>指導内容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事業所の営業時間中、利用者からの相談等に対応できる勤務体制を検討してください。</a:t>
                      </a:r>
                      <a:endParaRPr kumimoji="1" lang="ja-JP" altLang="ja-JP" sz="1800" kern="1200" dirty="0">
                        <a:solidFill>
                          <a:schemeClr val="tx1"/>
                        </a:solidFill>
                        <a:effectLst/>
                        <a:latin typeface="+mn-lt"/>
                        <a:ea typeface="+mn-ea"/>
                        <a:cs typeface="+mn-cs"/>
                      </a:endParaRPr>
                    </a:p>
                  </a:txBody>
                  <a:tcPr anchor="ctr"/>
                </a:tc>
              </a:tr>
              <a:tr h="2357256">
                <a:tc>
                  <a:txBody>
                    <a:bodyPr/>
                    <a:lstStyle/>
                    <a:p>
                      <a:r>
                        <a:rPr kumimoji="1" lang="ja-JP" altLang="en-US" dirty="0" smtClean="0">
                          <a:latin typeface="+mn-ea"/>
                          <a:ea typeface="+mn-ea"/>
                        </a:rPr>
                        <a:t>指導内容の説明</a:t>
                      </a:r>
                      <a:endParaRPr kumimoji="1" lang="ja-JP" altLang="en-US" dirty="0">
                        <a:latin typeface="+mn-ea"/>
                        <a:ea typeface="+mn-ea"/>
                      </a:endParaRPr>
                    </a:p>
                  </a:txBody>
                  <a:tcPr anchor="ctr"/>
                </a:tc>
                <a:tc>
                  <a:txBody>
                    <a:bodyPr/>
                    <a:lstStyle/>
                    <a:p>
                      <a:r>
                        <a:rPr kumimoji="1" lang="ja-JP" altLang="en-US" sz="1800" kern="1200" dirty="0" smtClean="0">
                          <a:solidFill>
                            <a:schemeClr val="tx1"/>
                          </a:solidFill>
                          <a:effectLst/>
                          <a:latin typeface="+mn-lt"/>
                          <a:ea typeface="+mn-ea"/>
                          <a:cs typeface="+mn-cs"/>
                        </a:rPr>
                        <a:t>○介護支援専門員は、事業所の営業時間中は、常に利用者からの相談等に対応できる体制を整えている必要があります。</a:t>
                      </a:r>
                      <a:endParaRPr kumimoji="1" lang="en-US" altLang="ja-JP" sz="1800" kern="1200" dirty="0" smtClean="0">
                        <a:solidFill>
                          <a:schemeClr val="tx1"/>
                        </a:solidFill>
                        <a:effectLst/>
                        <a:latin typeface="+mn-lt"/>
                        <a:ea typeface="+mn-ea"/>
                        <a:cs typeface="+mn-cs"/>
                      </a:endParaRPr>
                    </a:p>
                    <a:p>
                      <a:r>
                        <a:rPr kumimoji="1" lang="ja-JP" altLang="en-US" sz="1800" kern="1200" dirty="0" smtClean="0">
                          <a:solidFill>
                            <a:schemeClr val="tx1"/>
                          </a:solidFill>
                          <a:effectLst/>
                          <a:latin typeface="+mn-lt"/>
                          <a:ea typeface="+mn-ea"/>
                          <a:cs typeface="+mn-cs"/>
                        </a:rPr>
                        <a:t>○業務の都合などにより事業所に不在となる場合であっても、管理者、その他の従業者等を通じ、利用者が適切に介護支援専門員に連絡が取れる体制を整えてください。</a:t>
                      </a:r>
                      <a:endParaRPr kumimoji="1" lang="en-US" altLang="ja-JP" sz="1800"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25</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令和２年度実地指導における主な指導・注意事項（サービス共通、居宅介護支援事業所、地域密着型サービス事業所）</a:t>
            </a:r>
            <a:endParaRPr lang="en-US" altLang="ja-JP" sz="1600" dirty="0" smtClean="0"/>
          </a:p>
        </p:txBody>
      </p:sp>
    </p:spTree>
    <p:extLst>
      <p:ext uri="{BB962C8B-B14F-4D97-AF65-F5344CB8AC3E}">
        <p14:creationId xmlns:p14="http://schemas.microsoft.com/office/powerpoint/2010/main" val="4272703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令和２年度実地指導における主な指導・注意事項⑨</a:t>
            </a:r>
            <a:endParaRPr kumimoji="1" lang="ja-JP" altLang="en-US" sz="28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694283864"/>
              </p:ext>
            </p:extLst>
          </p:nvPr>
        </p:nvGraphicFramePr>
        <p:xfrm>
          <a:off x="838200" y="1290636"/>
          <a:ext cx="10515600" cy="4424364"/>
        </p:xfrm>
        <a:graphic>
          <a:graphicData uri="http://schemas.openxmlformats.org/drawingml/2006/table">
            <a:tbl>
              <a:tblPr firstRow="1" bandRow="1">
                <a:tableStyleId>{5940675A-B579-460E-94D1-54222C63F5DA}</a:tableStyleId>
              </a:tblPr>
              <a:tblGrid>
                <a:gridCol w="2281518"/>
                <a:gridCol w="8234082"/>
              </a:tblGrid>
              <a:tr h="859347">
                <a:tc>
                  <a:txBody>
                    <a:bodyPr/>
                    <a:lstStyle/>
                    <a:p>
                      <a:r>
                        <a:rPr kumimoji="1" lang="ja-JP" altLang="en-US" dirty="0" smtClean="0">
                          <a:latin typeface="+mn-ea"/>
                          <a:ea typeface="+mn-ea"/>
                        </a:rPr>
                        <a:t>問題点</a:t>
                      </a:r>
                      <a:endParaRPr kumimoji="1" lang="ja-JP" altLang="en-US"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kern="1200" dirty="0" smtClean="0">
                          <a:solidFill>
                            <a:schemeClr val="tx1"/>
                          </a:solidFill>
                          <a:effectLst/>
                          <a:latin typeface="+mn-lt"/>
                          <a:ea typeface="+mn-ea"/>
                          <a:cs typeface="+mn-cs"/>
                        </a:rPr>
                        <a:t>保険給付の対象となっているサービスと明確に区分されないあいまいな名目による費用がある。</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地域密着型サービス</a:t>
                      </a:r>
                      <a:r>
                        <a:rPr kumimoji="1" lang="en-US" altLang="ja-JP" sz="1800" kern="1200" dirty="0" smtClean="0">
                          <a:solidFill>
                            <a:schemeClr val="tx1"/>
                          </a:solidFill>
                          <a:effectLst/>
                          <a:latin typeface="+mn-lt"/>
                          <a:ea typeface="+mn-ea"/>
                          <a:cs typeface="+mn-cs"/>
                        </a:rPr>
                        <a:t>】</a:t>
                      </a:r>
                      <a:endParaRPr kumimoji="1" lang="ja-JP" altLang="en-US" dirty="0">
                        <a:latin typeface="+mn-ea"/>
                        <a:ea typeface="+mn-ea"/>
                      </a:endParaRPr>
                    </a:p>
                  </a:txBody>
                  <a:tcPr anchor="ctr"/>
                </a:tc>
              </a:tr>
              <a:tr h="1221444">
                <a:tc>
                  <a:txBody>
                    <a:bodyPr/>
                    <a:lstStyle/>
                    <a:p>
                      <a:r>
                        <a:rPr kumimoji="1" lang="ja-JP" altLang="en-US" dirty="0" smtClean="0">
                          <a:latin typeface="+mn-ea"/>
                          <a:ea typeface="+mn-ea"/>
                        </a:rPr>
                        <a:t>指導内容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保険給付の対象となっているサービスと明確に区分されないあいまいな名目による費用の記載があります。国が示す通知に基づき適切に取り扱ってください。</a:t>
                      </a:r>
                      <a:endParaRPr kumimoji="1" lang="ja-JP" altLang="ja-JP" sz="1800" kern="1200" dirty="0">
                        <a:solidFill>
                          <a:schemeClr val="tx1"/>
                        </a:solidFill>
                        <a:effectLst/>
                        <a:latin typeface="+mn-lt"/>
                        <a:ea typeface="+mn-ea"/>
                        <a:cs typeface="+mn-cs"/>
                      </a:endParaRPr>
                    </a:p>
                  </a:txBody>
                  <a:tcPr anchor="ctr"/>
                </a:tc>
              </a:tr>
              <a:tr h="2343573">
                <a:tc>
                  <a:txBody>
                    <a:bodyPr/>
                    <a:lstStyle/>
                    <a:p>
                      <a:r>
                        <a:rPr kumimoji="1" lang="ja-JP" altLang="en-US" dirty="0" smtClean="0">
                          <a:latin typeface="+mn-ea"/>
                          <a:ea typeface="+mn-ea"/>
                        </a:rPr>
                        <a:t>指導内容の説明</a:t>
                      </a:r>
                      <a:endParaRPr kumimoji="1" lang="ja-JP" altLang="en-US" dirty="0">
                        <a:latin typeface="+mn-ea"/>
                        <a:ea typeface="+mn-ea"/>
                      </a:endParaRPr>
                    </a:p>
                  </a:txBody>
                  <a:tcPr anchor="ctr"/>
                </a:tc>
                <a:tc>
                  <a:txBody>
                    <a:bodyPr/>
                    <a:lstStyle/>
                    <a:p>
                      <a:r>
                        <a:rPr kumimoji="1" lang="ja-JP" altLang="en-US" sz="1800" kern="1200" dirty="0" smtClean="0">
                          <a:solidFill>
                            <a:schemeClr val="tx1"/>
                          </a:solidFill>
                          <a:effectLst/>
                          <a:latin typeface="+mn-lt"/>
                          <a:ea typeface="+mn-ea"/>
                          <a:cs typeface="+mn-cs"/>
                        </a:rPr>
                        <a:t>○</a:t>
                      </a:r>
                      <a:r>
                        <a:rPr kumimoji="1" lang="ja-JP" altLang="ja-JP" sz="1800" kern="1200" dirty="0" smtClean="0">
                          <a:solidFill>
                            <a:schemeClr val="tx1"/>
                          </a:solidFill>
                          <a:effectLst/>
                          <a:latin typeface="+mn-lt"/>
                          <a:ea typeface="+mn-ea"/>
                          <a:cs typeface="+mn-cs"/>
                        </a:rPr>
                        <a:t>保険給付の対象となっているサービスと明確に区分されないあいまいな名目による</a:t>
                      </a:r>
                      <a:r>
                        <a:rPr kumimoji="1" lang="ja-JP" altLang="en-US" sz="1800" kern="1200" dirty="0" smtClean="0">
                          <a:solidFill>
                            <a:schemeClr val="tx1"/>
                          </a:solidFill>
                          <a:effectLst/>
                          <a:latin typeface="+mn-lt"/>
                          <a:ea typeface="+mn-ea"/>
                          <a:cs typeface="+mn-cs"/>
                        </a:rPr>
                        <a:t>費用の受領が見受けられます。</a:t>
                      </a:r>
                      <a:endParaRPr kumimoji="1" lang="en-US" altLang="ja-JP" sz="1800" kern="1200" dirty="0" smtClean="0">
                        <a:solidFill>
                          <a:schemeClr val="tx1"/>
                        </a:solidFill>
                        <a:effectLst/>
                        <a:latin typeface="+mn-lt"/>
                        <a:ea typeface="+mn-ea"/>
                        <a:cs typeface="+mn-cs"/>
                      </a:endParaRPr>
                    </a:p>
                    <a:p>
                      <a:r>
                        <a:rPr kumimoji="1" lang="ja-JP" altLang="en-US" sz="1800" kern="1200" dirty="0" smtClean="0">
                          <a:solidFill>
                            <a:schemeClr val="tx1"/>
                          </a:solidFill>
                          <a:effectLst/>
                          <a:latin typeface="+mn-lt"/>
                          <a:ea typeface="+mn-ea"/>
                          <a:cs typeface="+mn-cs"/>
                        </a:rPr>
                        <a:t>○利用者等が負担すべき「その他の日常生活費」については、「通所介護等における日常生活に要する費用の取扱いについて（平成</a:t>
                      </a:r>
                      <a:r>
                        <a:rPr kumimoji="1" lang="en-US" altLang="ja-JP" sz="1800" kern="1200" dirty="0" smtClean="0">
                          <a:solidFill>
                            <a:schemeClr val="tx1"/>
                          </a:solidFill>
                          <a:effectLst/>
                          <a:latin typeface="+mn-lt"/>
                          <a:ea typeface="+mn-ea"/>
                          <a:cs typeface="+mn-cs"/>
                        </a:rPr>
                        <a:t>12</a:t>
                      </a:r>
                      <a:r>
                        <a:rPr kumimoji="1" lang="ja-JP" altLang="en-US" sz="1800" kern="1200" dirty="0" smtClean="0">
                          <a:solidFill>
                            <a:schemeClr val="tx1"/>
                          </a:solidFill>
                          <a:effectLst/>
                          <a:latin typeface="+mn-lt"/>
                          <a:ea typeface="+mn-ea"/>
                          <a:cs typeface="+mn-cs"/>
                        </a:rPr>
                        <a:t>年</a:t>
                      </a:r>
                      <a:r>
                        <a:rPr kumimoji="1" lang="en-US" altLang="ja-JP" sz="1800" kern="1200" dirty="0" smtClean="0">
                          <a:solidFill>
                            <a:schemeClr val="tx1"/>
                          </a:solidFill>
                          <a:effectLst/>
                          <a:latin typeface="+mn-lt"/>
                          <a:ea typeface="+mn-ea"/>
                          <a:cs typeface="+mn-cs"/>
                        </a:rPr>
                        <a:t>3</a:t>
                      </a:r>
                      <a:r>
                        <a:rPr kumimoji="1" lang="ja-JP" altLang="en-US" sz="1800" kern="1200" dirty="0" smtClean="0">
                          <a:solidFill>
                            <a:schemeClr val="tx1"/>
                          </a:solidFill>
                          <a:effectLst/>
                          <a:latin typeface="+mn-lt"/>
                          <a:ea typeface="+mn-ea"/>
                          <a:cs typeface="+mn-cs"/>
                        </a:rPr>
                        <a:t>月</a:t>
                      </a:r>
                      <a:r>
                        <a:rPr kumimoji="1" lang="en-US" altLang="ja-JP" sz="1800" kern="1200" dirty="0" smtClean="0">
                          <a:solidFill>
                            <a:schemeClr val="tx1"/>
                          </a:solidFill>
                          <a:effectLst/>
                          <a:latin typeface="+mn-lt"/>
                          <a:ea typeface="+mn-ea"/>
                          <a:cs typeface="+mn-cs"/>
                        </a:rPr>
                        <a:t>30</a:t>
                      </a:r>
                      <a:r>
                        <a:rPr kumimoji="1" lang="ja-JP" altLang="en-US" sz="1800" kern="1200" dirty="0" smtClean="0">
                          <a:solidFill>
                            <a:schemeClr val="tx1"/>
                          </a:solidFill>
                          <a:effectLst/>
                          <a:latin typeface="+mn-lt"/>
                          <a:ea typeface="+mn-ea"/>
                          <a:cs typeface="+mn-cs"/>
                        </a:rPr>
                        <a:t>日老企第</a:t>
                      </a:r>
                      <a:r>
                        <a:rPr kumimoji="1" lang="en-US" altLang="ja-JP" sz="1800" kern="1200" dirty="0" smtClean="0">
                          <a:solidFill>
                            <a:schemeClr val="tx1"/>
                          </a:solidFill>
                          <a:effectLst/>
                          <a:latin typeface="+mn-lt"/>
                          <a:ea typeface="+mn-ea"/>
                          <a:cs typeface="+mn-cs"/>
                        </a:rPr>
                        <a:t>54</a:t>
                      </a:r>
                      <a:r>
                        <a:rPr kumimoji="1" lang="ja-JP" altLang="en-US" sz="1800" kern="1200" dirty="0" smtClean="0">
                          <a:solidFill>
                            <a:schemeClr val="tx1"/>
                          </a:solidFill>
                          <a:effectLst/>
                          <a:latin typeface="+mn-lt"/>
                          <a:ea typeface="+mn-ea"/>
                          <a:cs typeface="+mn-cs"/>
                        </a:rPr>
                        <a:t>号厚生労働省通知）」に基づき、適切に受領してください。</a:t>
                      </a:r>
                      <a:endParaRPr kumimoji="1" lang="en-US" altLang="ja-JP" sz="1800"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26</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令和２年度実地指導における主な指導・注意事項（サービス共通、居宅介護支援事業所、地域密着型サービス事業所）</a:t>
            </a:r>
            <a:endParaRPr lang="en-US" altLang="ja-JP" sz="1600" dirty="0" smtClean="0"/>
          </a:p>
        </p:txBody>
      </p:sp>
    </p:spTree>
    <p:extLst>
      <p:ext uri="{BB962C8B-B14F-4D97-AF65-F5344CB8AC3E}">
        <p14:creationId xmlns:p14="http://schemas.microsoft.com/office/powerpoint/2010/main" val="6180530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令和２年度実地指導における主な指導・注意事項⑩</a:t>
            </a:r>
            <a:endParaRPr kumimoji="1" lang="ja-JP" altLang="en-US" sz="28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287895594"/>
              </p:ext>
            </p:extLst>
          </p:nvPr>
        </p:nvGraphicFramePr>
        <p:xfrm>
          <a:off x="838200" y="1290636"/>
          <a:ext cx="10515600" cy="4424364"/>
        </p:xfrm>
        <a:graphic>
          <a:graphicData uri="http://schemas.openxmlformats.org/drawingml/2006/table">
            <a:tbl>
              <a:tblPr firstRow="1" bandRow="1">
                <a:tableStyleId>{5940675A-B579-460E-94D1-54222C63F5DA}</a:tableStyleId>
              </a:tblPr>
              <a:tblGrid>
                <a:gridCol w="2281518"/>
                <a:gridCol w="8234082"/>
              </a:tblGrid>
              <a:tr h="859347">
                <a:tc>
                  <a:txBody>
                    <a:bodyPr/>
                    <a:lstStyle/>
                    <a:p>
                      <a:r>
                        <a:rPr kumimoji="1" lang="ja-JP" altLang="en-US" dirty="0" smtClean="0">
                          <a:latin typeface="+mn-ea"/>
                          <a:ea typeface="+mn-ea"/>
                        </a:rPr>
                        <a:t>問題点</a:t>
                      </a:r>
                      <a:endParaRPr kumimoji="1" lang="ja-JP" altLang="en-US"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kern="1200" dirty="0" smtClean="0">
                          <a:solidFill>
                            <a:schemeClr val="tx1"/>
                          </a:solidFill>
                          <a:effectLst/>
                          <a:latin typeface="+mn-lt"/>
                          <a:ea typeface="+mn-ea"/>
                          <a:cs typeface="+mn-cs"/>
                        </a:rPr>
                        <a:t>水防法等に基づく避難訓練が実施されていない。</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地域密着型サービス</a:t>
                      </a:r>
                      <a:r>
                        <a:rPr kumimoji="1" lang="en-US" altLang="ja-JP" sz="1800" kern="1200" dirty="0" smtClean="0">
                          <a:solidFill>
                            <a:schemeClr val="tx1"/>
                          </a:solidFill>
                          <a:effectLst/>
                          <a:latin typeface="+mn-lt"/>
                          <a:ea typeface="+mn-ea"/>
                          <a:cs typeface="+mn-cs"/>
                        </a:rPr>
                        <a:t>】</a:t>
                      </a:r>
                      <a:endParaRPr kumimoji="1" lang="ja-JP" altLang="en-US" dirty="0">
                        <a:latin typeface="+mn-ea"/>
                        <a:ea typeface="+mn-ea"/>
                      </a:endParaRPr>
                    </a:p>
                  </a:txBody>
                  <a:tcPr anchor="ctr"/>
                </a:tc>
              </a:tr>
              <a:tr h="1221444">
                <a:tc>
                  <a:txBody>
                    <a:bodyPr/>
                    <a:lstStyle/>
                    <a:p>
                      <a:r>
                        <a:rPr kumimoji="1" lang="ja-JP" altLang="en-US" dirty="0" smtClean="0">
                          <a:latin typeface="+mn-ea"/>
                          <a:ea typeface="+mn-ea"/>
                        </a:rPr>
                        <a:t>指導内容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水防法等に基づく避難訓練を年１回以上実施してください。</a:t>
                      </a:r>
                      <a:endParaRPr kumimoji="1" lang="ja-JP" altLang="ja-JP" sz="1800" kern="1200" dirty="0">
                        <a:solidFill>
                          <a:schemeClr val="tx1"/>
                        </a:solidFill>
                        <a:effectLst/>
                        <a:latin typeface="+mn-lt"/>
                        <a:ea typeface="+mn-ea"/>
                        <a:cs typeface="+mn-cs"/>
                      </a:endParaRPr>
                    </a:p>
                  </a:txBody>
                  <a:tcPr anchor="ctr"/>
                </a:tc>
              </a:tr>
              <a:tr h="2343573">
                <a:tc>
                  <a:txBody>
                    <a:bodyPr/>
                    <a:lstStyle/>
                    <a:p>
                      <a:r>
                        <a:rPr kumimoji="1" lang="ja-JP" altLang="en-US" dirty="0" smtClean="0">
                          <a:latin typeface="+mn-ea"/>
                          <a:ea typeface="+mn-ea"/>
                        </a:rPr>
                        <a:t>指導内容の説明</a:t>
                      </a:r>
                      <a:endParaRPr kumimoji="1" lang="ja-JP" altLang="en-US"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a:t>
                      </a:r>
                      <a:r>
                        <a:rPr lang="ja-JP" altLang="en-US" sz="1800" dirty="0" smtClean="0"/>
                        <a:t>加須市地域防災計画」に要配慮（災害時要援護）者利用施設として定められている事業所については、</a:t>
                      </a:r>
                      <a:r>
                        <a:rPr kumimoji="1" lang="ja-JP" altLang="ja-JP" sz="1800" kern="1200" dirty="0" smtClean="0">
                          <a:solidFill>
                            <a:schemeClr val="tx1"/>
                          </a:solidFill>
                          <a:effectLst/>
                          <a:latin typeface="+mn-lt"/>
                          <a:ea typeface="+mn-ea"/>
                          <a:cs typeface="+mn-cs"/>
                        </a:rPr>
                        <a:t>水防法等に基づく避難訓練を年１回以上実施</a:t>
                      </a:r>
                      <a:r>
                        <a:rPr kumimoji="1" lang="ja-JP" altLang="en-US" sz="1800" kern="1200" dirty="0" smtClean="0">
                          <a:solidFill>
                            <a:schemeClr val="tx1"/>
                          </a:solidFill>
                          <a:effectLst/>
                          <a:latin typeface="+mn-lt"/>
                          <a:ea typeface="+mn-ea"/>
                          <a:cs typeface="+mn-cs"/>
                        </a:rPr>
                        <a:t>する必要があります。</a:t>
                      </a:r>
                      <a:endParaRPr kumimoji="1" lang="ja-JP" altLang="ja-JP" sz="1800"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27</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令和２年度実地指導における主な指導・注意事項（サービス共通、居宅介護支援事業所、地域密着型サービス事業所）</a:t>
            </a:r>
            <a:endParaRPr lang="en-US" altLang="ja-JP" sz="1600" dirty="0" smtClean="0"/>
          </a:p>
        </p:txBody>
      </p:sp>
    </p:spTree>
    <p:extLst>
      <p:ext uri="{BB962C8B-B14F-4D97-AF65-F5344CB8AC3E}">
        <p14:creationId xmlns:p14="http://schemas.microsoft.com/office/powerpoint/2010/main" val="8156942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smtClean="0"/>
              <a:t>　令和２年度実地指導における主な指導・注意事項⑪</a:t>
            </a:r>
            <a:endParaRPr kumimoji="1" lang="ja-JP" altLang="en-US" sz="28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472965258"/>
              </p:ext>
            </p:extLst>
          </p:nvPr>
        </p:nvGraphicFramePr>
        <p:xfrm>
          <a:off x="838200" y="1290636"/>
          <a:ext cx="10515600" cy="4384023"/>
        </p:xfrm>
        <a:graphic>
          <a:graphicData uri="http://schemas.openxmlformats.org/drawingml/2006/table">
            <a:tbl>
              <a:tblPr firstRow="1" bandRow="1">
                <a:tableStyleId>{5940675A-B579-460E-94D1-54222C63F5DA}</a:tableStyleId>
              </a:tblPr>
              <a:tblGrid>
                <a:gridCol w="2281518"/>
                <a:gridCol w="8234082"/>
              </a:tblGrid>
              <a:tr h="851511">
                <a:tc>
                  <a:txBody>
                    <a:bodyPr/>
                    <a:lstStyle/>
                    <a:p>
                      <a:r>
                        <a:rPr kumimoji="1" lang="ja-JP" altLang="en-US" dirty="0" smtClean="0">
                          <a:latin typeface="+mn-ea"/>
                          <a:ea typeface="+mn-ea"/>
                        </a:rPr>
                        <a:t>問題点</a:t>
                      </a:r>
                      <a:endParaRPr kumimoji="1" lang="ja-JP" altLang="en-US"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kern="1200" dirty="0" smtClean="0">
                          <a:solidFill>
                            <a:schemeClr val="tx1"/>
                          </a:solidFill>
                          <a:effectLst/>
                          <a:latin typeface="+mn-lt"/>
                          <a:ea typeface="+mn-ea"/>
                          <a:cs typeface="+mn-cs"/>
                        </a:rPr>
                        <a:t>介護職員処遇改善計画が職員に周知されていない。</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地域密着型サービス</a:t>
                      </a:r>
                      <a:r>
                        <a:rPr kumimoji="1" lang="en-US" altLang="ja-JP" sz="1800" kern="1200" dirty="0" smtClean="0">
                          <a:solidFill>
                            <a:schemeClr val="tx1"/>
                          </a:solidFill>
                          <a:effectLst/>
                          <a:latin typeface="+mn-lt"/>
                          <a:ea typeface="+mn-ea"/>
                          <a:cs typeface="+mn-cs"/>
                        </a:rPr>
                        <a:t>】</a:t>
                      </a:r>
                      <a:endParaRPr kumimoji="1" lang="ja-JP" altLang="en-US" dirty="0">
                        <a:latin typeface="+mn-ea"/>
                        <a:ea typeface="+mn-ea"/>
                      </a:endParaRPr>
                    </a:p>
                  </a:txBody>
                  <a:tcPr anchor="ctr"/>
                </a:tc>
              </a:tr>
              <a:tr h="1210307">
                <a:tc>
                  <a:txBody>
                    <a:bodyPr/>
                    <a:lstStyle/>
                    <a:p>
                      <a:r>
                        <a:rPr kumimoji="1" lang="ja-JP" altLang="en-US" dirty="0" smtClean="0">
                          <a:latin typeface="+mn-ea"/>
                          <a:ea typeface="+mn-ea"/>
                        </a:rPr>
                        <a:t>指導内容</a:t>
                      </a:r>
                      <a:endParaRPr kumimoji="1" lang="ja-JP" altLang="en-US" dirty="0">
                        <a:latin typeface="+mn-ea"/>
                        <a:ea typeface="+mn-ea"/>
                      </a:endParaRPr>
                    </a:p>
                  </a:txBody>
                  <a:tcPr anchor="ctr"/>
                </a:tc>
                <a:tc>
                  <a:txBody>
                    <a:bodyPr/>
                    <a:lstStyle/>
                    <a:p>
                      <a:r>
                        <a:rPr kumimoji="1" lang="ja-JP" altLang="ja-JP" sz="1800" kern="1200" dirty="0" smtClean="0">
                          <a:solidFill>
                            <a:schemeClr val="tx1"/>
                          </a:solidFill>
                          <a:effectLst/>
                          <a:latin typeface="+mn-lt"/>
                          <a:ea typeface="+mn-ea"/>
                          <a:cs typeface="+mn-cs"/>
                        </a:rPr>
                        <a:t>介護職員処遇改善計画をすべての職員に周知してください。</a:t>
                      </a:r>
                      <a:endParaRPr kumimoji="1" lang="ja-JP" altLang="ja-JP" sz="1800" kern="1200" dirty="0">
                        <a:solidFill>
                          <a:schemeClr val="tx1"/>
                        </a:solidFill>
                        <a:effectLst/>
                        <a:latin typeface="+mn-lt"/>
                        <a:ea typeface="+mn-ea"/>
                        <a:cs typeface="+mn-cs"/>
                      </a:endParaRPr>
                    </a:p>
                  </a:txBody>
                  <a:tcPr anchor="ctr"/>
                </a:tc>
              </a:tr>
              <a:tr h="2322205">
                <a:tc>
                  <a:txBody>
                    <a:bodyPr/>
                    <a:lstStyle/>
                    <a:p>
                      <a:r>
                        <a:rPr kumimoji="1" lang="ja-JP" altLang="en-US" dirty="0" smtClean="0">
                          <a:latin typeface="+mn-ea"/>
                          <a:ea typeface="+mn-ea"/>
                        </a:rPr>
                        <a:t>指導内容の説明</a:t>
                      </a:r>
                      <a:endParaRPr kumimoji="1" lang="ja-JP" altLang="en-US"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a:t>
                      </a:r>
                      <a:r>
                        <a:rPr kumimoji="1" lang="ja-JP" altLang="ja-JP" sz="1800" kern="1200" dirty="0" smtClean="0">
                          <a:solidFill>
                            <a:schemeClr val="tx1"/>
                          </a:solidFill>
                          <a:effectLst/>
                          <a:latin typeface="+mn-lt"/>
                          <a:ea typeface="+mn-ea"/>
                          <a:cs typeface="+mn-cs"/>
                        </a:rPr>
                        <a:t>介護職員処遇改善計画</a:t>
                      </a:r>
                      <a:r>
                        <a:rPr kumimoji="1" lang="ja-JP" altLang="en-US" sz="1800" kern="1200" dirty="0" smtClean="0">
                          <a:solidFill>
                            <a:schemeClr val="tx1"/>
                          </a:solidFill>
                          <a:effectLst/>
                          <a:latin typeface="+mn-lt"/>
                          <a:ea typeface="+mn-ea"/>
                          <a:cs typeface="+mn-cs"/>
                        </a:rPr>
                        <a:t>は</a:t>
                      </a:r>
                      <a:r>
                        <a:rPr kumimoji="1" lang="ja-JP" altLang="ja-JP" sz="1800" b="1" u="sng" kern="1200" dirty="0" smtClean="0">
                          <a:solidFill>
                            <a:schemeClr val="tx1"/>
                          </a:solidFill>
                          <a:effectLst/>
                          <a:latin typeface="+mn-lt"/>
                          <a:ea typeface="+mn-ea"/>
                          <a:cs typeface="+mn-cs"/>
                        </a:rPr>
                        <a:t>すべての職員</a:t>
                      </a:r>
                      <a:r>
                        <a:rPr kumimoji="1" lang="ja-JP" altLang="ja-JP" sz="1800" kern="1200" dirty="0" smtClean="0">
                          <a:solidFill>
                            <a:schemeClr val="tx1"/>
                          </a:solidFill>
                          <a:effectLst/>
                          <a:latin typeface="+mn-lt"/>
                          <a:ea typeface="+mn-ea"/>
                          <a:cs typeface="+mn-cs"/>
                        </a:rPr>
                        <a:t>に周知</a:t>
                      </a:r>
                      <a:r>
                        <a:rPr kumimoji="1" lang="ja-JP" altLang="en-US" sz="1800" kern="1200" dirty="0" smtClean="0">
                          <a:solidFill>
                            <a:schemeClr val="tx1"/>
                          </a:solidFill>
                          <a:effectLst/>
                          <a:latin typeface="+mn-lt"/>
                          <a:ea typeface="+mn-ea"/>
                          <a:cs typeface="+mn-cs"/>
                        </a:rPr>
                        <a:t>する必要があります。</a:t>
                      </a:r>
                      <a:endParaRPr kumimoji="1" lang="en-US" altLang="ja-JP" sz="18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○また、計画の職員への周知は、介護職員処遇改善加算の算定要件にもなっていますので、その周知内容を記録として残しておいてください。</a:t>
                      </a:r>
                      <a:endParaRPr kumimoji="1" lang="ja-JP" altLang="ja-JP" sz="1800" kern="1200" dirty="0" smtClean="0">
                        <a:solidFill>
                          <a:schemeClr val="tx1"/>
                        </a:solidFill>
                        <a:effectLst/>
                        <a:latin typeface="+mn-lt"/>
                        <a:ea typeface="+mn-ea"/>
                        <a:cs typeface="+mn-cs"/>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28</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令和２年度実地指導における主な指導・注意事項（サービス共通、居宅介護支援事業所、地域密着型サービス事業所）</a:t>
            </a:r>
            <a:endParaRPr lang="en-US" altLang="ja-JP" sz="1600" dirty="0" smtClean="0"/>
          </a:p>
        </p:txBody>
      </p:sp>
    </p:spTree>
    <p:extLst>
      <p:ext uri="{BB962C8B-B14F-4D97-AF65-F5344CB8AC3E}">
        <p14:creationId xmlns:p14="http://schemas.microsoft.com/office/powerpoint/2010/main" val="26897244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5991225"/>
          </a:xfrm>
        </p:spPr>
        <p:txBody>
          <a:bodyPr/>
          <a:lstStyle/>
          <a:p>
            <a:pPr algn="ctr"/>
            <a:r>
              <a:rPr lang="ja-JP" altLang="en-US" dirty="0" smtClean="0"/>
              <a:t>令和３年度介護報酬改定について</a:t>
            </a:r>
            <a:endParaRPr kumimoji="1" lang="ja-JP" altLang="en-US"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29</a:t>
            </a:fld>
            <a:endParaRPr kumimoji="1" lang="ja-JP" altLang="en-US"/>
          </a:p>
        </p:txBody>
      </p:sp>
    </p:spTree>
    <p:extLst>
      <p:ext uri="{BB962C8B-B14F-4D97-AF65-F5344CB8AC3E}">
        <p14:creationId xmlns:p14="http://schemas.microsoft.com/office/powerpoint/2010/main" val="2588138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rmAutofit/>
          </a:bodyPr>
          <a:lstStyle/>
          <a:p>
            <a:r>
              <a:rPr kumimoji="1" lang="ja-JP" altLang="en-US" sz="2800" dirty="0" smtClean="0"/>
              <a:t>　目次</a:t>
            </a:r>
            <a:endParaRPr kumimoji="1" lang="ja-JP" altLang="en-US" sz="2400" dirty="0"/>
          </a:p>
        </p:txBody>
      </p:sp>
      <p:sp>
        <p:nvSpPr>
          <p:cNvPr id="3" name="コンテンツ プレースホルダー 2"/>
          <p:cNvSpPr>
            <a:spLocks noGrp="1"/>
          </p:cNvSpPr>
          <p:nvPr>
            <p:ph idx="1"/>
          </p:nvPr>
        </p:nvSpPr>
        <p:spPr>
          <a:xfrm>
            <a:off x="838200" y="1398493"/>
            <a:ext cx="10515600" cy="4860000"/>
          </a:xfrm>
        </p:spPr>
        <p:txBody>
          <a:bodyPr>
            <a:normAutofit/>
          </a:bodyPr>
          <a:lstStyle/>
          <a:p>
            <a:pPr marL="0" indent="0" algn="dist">
              <a:buNone/>
            </a:pPr>
            <a:r>
              <a:rPr lang="ja-JP" altLang="en-US" dirty="0"/>
              <a:t>●</a:t>
            </a:r>
            <a:r>
              <a:rPr lang="ja-JP" altLang="en-US" dirty="0" smtClean="0"/>
              <a:t>加須市</a:t>
            </a:r>
            <a:r>
              <a:rPr lang="ja-JP" altLang="en-US" dirty="0"/>
              <a:t>の指導監査</a:t>
            </a:r>
            <a:r>
              <a:rPr lang="ja-JP" altLang="en-US" dirty="0" smtClean="0"/>
              <a:t>方針等について・・・・・・・・・・・・・・・・・・・・・・・　４</a:t>
            </a:r>
            <a:endParaRPr lang="en-US" altLang="ja-JP" dirty="0" smtClean="0"/>
          </a:p>
          <a:p>
            <a:pPr marL="0" indent="0" algn="dist">
              <a:buNone/>
            </a:pPr>
            <a:r>
              <a:rPr kumimoji="1" lang="ja-JP" altLang="en-US" dirty="0" smtClean="0"/>
              <a:t>●</a:t>
            </a:r>
            <a:r>
              <a:rPr lang="ja-JP" altLang="en-US" dirty="0"/>
              <a:t>令和３年度における重点指導</a:t>
            </a:r>
            <a:r>
              <a:rPr lang="ja-JP" altLang="en-US" dirty="0" smtClean="0"/>
              <a:t>事項・・・・・・・・・・・・・・・・・・・・・・・・１</a:t>
            </a:r>
            <a:r>
              <a:rPr lang="ja-JP" altLang="en-US" dirty="0"/>
              <a:t>２</a:t>
            </a:r>
            <a:endParaRPr lang="en-US" altLang="ja-JP" dirty="0" smtClean="0"/>
          </a:p>
          <a:p>
            <a:pPr marL="0" indent="0" algn="dist">
              <a:buNone/>
            </a:pPr>
            <a:r>
              <a:rPr kumimoji="1" lang="ja-JP" altLang="en-US" dirty="0" smtClean="0"/>
              <a:t>●</a:t>
            </a:r>
            <a:r>
              <a:rPr lang="ja-JP" altLang="en-US" dirty="0"/>
              <a:t>令和２年度実地指導における主な指導・注意</a:t>
            </a:r>
            <a:r>
              <a:rPr lang="ja-JP" altLang="en-US" dirty="0" smtClean="0"/>
              <a:t>事項・・・・・・・・・・・１７</a:t>
            </a:r>
            <a:endParaRPr lang="en-US" altLang="ja-JP" dirty="0" smtClean="0"/>
          </a:p>
          <a:p>
            <a:pPr marL="0" indent="0" algn="dist">
              <a:buNone/>
            </a:pPr>
            <a:r>
              <a:rPr lang="ja-JP" altLang="en-US" dirty="0" smtClean="0"/>
              <a:t>●令和３年度介護報酬改定について・・・・・・・・・・・・・・・・・・・・・・・・２９</a:t>
            </a:r>
            <a:endParaRPr lang="en-US" altLang="ja-JP" dirty="0" smtClean="0"/>
          </a:p>
          <a:p>
            <a:pPr marL="0" indent="0" algn="dist">
              <a:buNone/>
            </a:pPr>
            <a:r>
              <a:rPr lang="ja-JP" altLang="en-US" dirty="0" smtClean="0"/>
              <a:t>●その他のお知らせ・・・・・・・・・・・・・・・・・・・・・・・・・・・・・・・・・・・・・・４１</a:t>
            </a:r>
            <a:endParaRPr lang="en-US" altLang="ja-JP" dirty="0" smtClean="0"/>
          </a:p>
          <a:p>
            <a:pPr marL="0" indent="0" algn="dist">
              <a:buNone/>
            </a:pPr>
            <a:r>
              <a:rPr lang="ja-JP" altLang="en-US" dirty="0" smtClean="0"/>
              <a:t>　　人員</a:t>
            </a:r>
            <a:r>
              <a:rPr lang="ja-JP" altLang="en-US" dirty="0"/>
              <a:t>基準等に関する法令等の解釈に</a:t>
            </a:r>
            <a:r>
              <a:rPr lang="ja-JP" altLang="en-US" dirty="0" smtClean="0"/>
              <a:t>ついて・・・・・・・・・・・・・・・４２</a:t>
            </a:r>
            <a:endParaRPr lang="en-US" altLang="ja-JP" dirty="0" smtClean="0"/>
          </a:p>
          <a:p>
            <a:pPr marL="0" indent="0" algn="dist">
              <a:buNone/>
            </a:pPr>
            <a:r>
              <a:rPr lang="ja-JP" altLang="en-US" dirty="0" smtClean="0"/>
              <a:t>　　押印</a:t>
            </a:r>
            <a:r>
              <a:rPr lang="ja-JP" altLang="en-US" dirty="0"/>
              <a:t>廃止</a:t>
            </a:r>
            <a:r>
              <a:rPr lang="ja-JP" altLang="en-US" dirty="0" smtClean="0"/>
              <a:t>について・・・・・・・・・・・・・・・・・・・・・・・・・・・・・・・・・・・・・４３</a:t>
            </a:r>
            <a:endParaRPr lang="en-US" altLang="ja-JP" dirty="0" smtClean="0"/>
          </a:p>
          <a:p>
            <a:pPr marL="0" indent="0" algn="dist">
              <a:buNone/>
            </a:pPr>
            <a:r>
              <a:rPr lang="ja-JP" altLang="en-US" dirty="0" smtClean="0"/>
              <a:t>　　介護職員の労働条件・人材確保等について・・・・・・・・・・・・・・・・４４</a:t>
            </a:r>
            <a:endParaRPr kumimoji="1" lang="en-US" altLang="ja-JP" dirty="0" smtClean="0"/>
          </a:p>
        </p:txBody>
      </p:sp>
      <p:sp>
        <p:nvSpPr>
          <p:cNvPr id="6" name="スライド番号プレースホルダー 5"/>
          <p:cNvSpPr>
            <a:spLocks noGrp="1"/>
          </p:cNvSpPr>
          <p:nvPr>
            <p:ph type="sldNum" sz="quarter" idx="12"/>
          </p:nvPr>
        </p:nvSpPr>
        <p:spPr/>
        <p:txBody>
          <a:bodyPr/>
          <a:lstStyle/>
          <a:p>
            <a:fld id="{B8096995-E03A-462E-A022-B9611534545D}" type="slidenum">
              <a:rPr kumimoji="1" lang="ja-JP" altLang="en-US" smtClean="0"/>
              <a:t>3</a:t>
            </a:fld>
            <a:endParaRPr kumimoji="1" lang="ja-JP" altLang="en-US"/>
          </a:p>
        </p:txBody>
      </p:sp>
    </p:spTree>
    <p:extLst>
      <p:ext uri="{BB962C8B-B14F-4D97-AF65-F5344CB8AC3E}">
        <p14:creationId xmlns:p14="http://schemas.microsoft.com/office/powerpoint/2010/main" val="34373387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令和３年度介護報酬改定について①</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fontScale="92500"/>
          </a:bodyPr>
          <a:lstStyle/>
          <a:p>
            <a:pPr marL="0" indent="0">
              <a:buNone/>
            </a:pPr>
            <a:r>
              <a:rPr lang="ja-JP" altLang="en-US" sz="2400" dirty="0" smtClean="0"/>
              <a:t>令和３年度介護報酬改定では、国は以下の５つを柱として、各基準や報酬等の見直しを行いました。</a:t>
            </a:r>
            <a:endParaRPr lang="en-US" altLang="ja-JP" sz="2400" dirty="0" smtClean="0"/>
          </a:p>
          <a:p>
            <a:pPr marL="0" indent="0">
              <a:buNone/>
            </a:pPr>
            <a:r>
              <a:rPr lang="ja-JP" altLang="en-US" sz="2400" u="sng" dirty="0" smtClean="0"/>
              <a:t>１．感染症や災害への対応力強化</a:t>
            </a:r>
            <a:endParaRPr lang="en-US" altLang="ja-JP" sz="2400" u="sng" dirty="0" smtClean="0"/>
          </a:p>
          <a:p>
            <a:pPr marL="0" indent="0">
              <a:buNone/>
            </a:pPr>
            <a:r>
              <a:rPr lang="ja-JP" altLang="en-US" sz="1700" dirty="0" smtClean="0"/>
              <a:t>感染症や災害が発生した場合であっても、利用者に必要なサービスが安定的・継続的に提供される体制を構築</a:t>
            </a:r>
            <a:endParaRPr lang="en-US" altLang="ja-JP" sz="1700" dirty="0"/>
          </a:p>
          <a:p>
            <a:pPr marL="0" indent="0">
              <a:buNone/>
            </a:pPr>
            <a:r>
              <a:rPr lang="ja-JP" altLang="en-US" sz="2400" u="sng" dirty="0" smtClean="0"/>
              <a:t>２．地域包括ケアシステムの推進</a:t>
            </a:r>
            <a:endParaRPr lang="en-US" altLang="ja-JP" sz="2400" u="sng" dirty="0" smtClean="0"/>
          </a:p>
          <a:p>
            <a:pPr marL="0" indent="0">
              <a:buNone/>
            </a:pPr>
            <a:r>
              <a:rPr lang="ja-JP" altLang="en-US" sz="1700" dirty="0" smtClean="0"/>
              <a:t>住み慣れた地域において、利用者の尊厳を保持しつつ、必要なサービスが切れ目なく提供されるよう取組を推進</a:t>
            </a:r>
            <a:endParaRPr lang="en-US" altLang="ja-JP" sz="1700" dirty="0"/>
          </a:p>
          <a:p>
            <a:pPr marL="0" indent="0">
              <a:buNone/>
            </a:pPr>
            <a:r>
              <a:rPr lang="ja-JP" altLang="en-US" sz="2400" u="sng" dirty="0" smtClean="0"/>
              <a:t>３．自立支援・重度化防止の取組の推進</a:t>
            </a:r>
            <a:endParaRPr lang="en-US" altLang="ja-JP" sz="2400" u="sng" dirty="0" smtClean="0"/>
          </a:p>
          <a:p>
            <a:pPr marL="0" indent="0">
              <a:buNone/>
            </a:pPr>
            <a:r>
              <a:rPr lang="ja-JP" altLang="en-US" sz="1600" dirty="0" smtClean="0"/>
              <a:t>制度の目的に沿って、質の評価やデータ活用を行いながら、科学的に効果が裏付けられた質の高いサービスの提供を推進</a:t>
            </a:r>
            <a:endParaRPr lang="en-US" altLang="ja-JP" sz="1600" dirty="0"/>
          </a:p>
          <a:p>
            <a:pPr marL="0" indent="0">
              <a:buNone/>
            </a:pPr>
            <a:r>
              <a:rPr lang="ja-JP" altLang="en-US" sz="2400" u="sng" dirty="0" smtClean="0"/>
              <a:t>４．介護人材の確保・介護現場の革新</a:t>
            </a:r>
            <a:endParaRPr lang="en-US" altLang="ja-JP" sz="2400" u="sng" dirty="0" smtClean="0"/>
          </a:p>
          <a:p>
            <a:pPr marL="0" indent="0">
              <a:buNone/>
            </a:pPr>
            <a:r>
              <a:rPr lang="ja-JP" altLang="en-US" sz="1700" dirty="0" smtClean="0"/>
              <a:t>喫緊・重要な課題として、介護人材の確保・介護現場の革新に対応</a:t>
            </a:r>
            <a:endParaRPr lang="en-US" altLang="ja-JP" sz="1700" dirty="0"/>
          </a:p>
          <a:p>
            <a:pPr marL="0" indent="0">
              <a:buNone/>
            </a:pPr>
            <a:r>
              <a:rPr lang="ja-JP" altLang="en-US" sz="2400" u="sng" dirty="0" smtClean="0"/>
              <a:t>５．制度の安定性・持続可能性の確保</a:t>
            </a:r>
            <a:endParaRPr lang="en-US" altLang="ja-JP" sz="2400" u="sng" dirty="0" smtClean="0"/>
          </a:p>
          <a:p>
            <a:pPr marL="0" indent="0">
              <a:buNone/>
            </a:pPr>
            <a:r>
              <a:rPr lang="ja-JP" altLang="en-US" sz="1700" dirty="0" smtClean="0"/>
              <a:t>必要なサービスは確保しつつ、適正化・重点化を図る</a:t>
            </a:r>
            <a:endParaRPr lang="en-US" altLang="ja-JP" sz="17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30</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a:t>
            </a:r>
            <a:r>
              <a:rPr lang="ja-JP" altLang="en-US" sz="1600" dirty="0"/>
              <a:t>令和３年度介護報酬改定における改定事項について（厚生労働省）</a:t>
            </a:r>
            <a:endParaRPr lang="en-US" altLang="ja-JP" sz="1600" dirty="0" smtClean="0"/>
          </a:p>
        </p:txBody>
      </p:sp>
    </p:spTree>
    <p:extLst>
      <p:ext uri="{BB962C8B-B14F-4D97-AF65-F5344CB8AC3E}">
        <p14:creationId xmlns:p14="http://schemas.microsoft.com/office/powerpoint/2010/main" val="15623038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令和３年度介護報酬改定について②</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a:t>今回</a:t>
            </a:r>
            <a:r>
              <a:rPr lang="ja-JP" altLang="en-US" sz="2400" dirty="0" smtClean="0"/>
              <a:t>の介護</a:t>
            </a:r>
            <a:r>
              <a:rPr lang="ja-JP" altLang="en-US" sz="2400" dirty="0"/>
              <a:t>報酬</a:t>
            </a:r>
            <a:r>
              <a:rPr lang="ja-JP" altLang="en-US" sz="2400" dirty="0" smtClean="0"/>
              <a:t>改定の内容のうち</a:t>
            </a:r>
            <a:r>
              <a:rPr lang="ja-JP" altLang="en-US" sz="2400" dirty="0"/>
              <a:t>、</a:t>
            </a:r>
            <a:r>
              <a:rPr lang="ja-JP" altLang="en-US" sz="2400" dirty="0" smtClean="0"/>
              <a:t>主な</a:t>
            </a:r>
            <a:r>
              <a:rPr lang="ja-JP" altLang="en-US" sz="2400" dirty="0"/>
              <a:t>項目</a:t>
            </a:r>
            <a:r>
              <a:rPr lang="ja-JP" altLang="en-US" sz="2400" dirty="0" smtClean="0"/>
              <a:t>について取り上げて</a:t>
            </a:r>
            <a:r>
              <a:rPr lang="ja-JP" altLang="en-US" sz="2400" dirty="0"/>
              <a:t>います。介護報酬改定全体の内容は下記資料をご確認ください。</a:t>
            </a:r>
            <a:endParaRPr lang="en-US" altLang="ja-JP" sz="2400" dirty="0"/>
          </a:p>
          <a:p>
            <a:pPr marL="0" indent="0">
              <a:buNone/>
            </a:pPr>
            <a:r>
              <a:rPr lang="ja-JP" altLang="en-US" sz="2400" dirty="0"/>
              <a:t>また、各項目の詳細（要件など）は、サービス毎の自主点検表でご確認ください</a:t>
            </a:r>
            <a:r>
              <a:rPr lang="ja-JP" altLang="en-US" sz="2400" dirty="0" smtClean="0"/>
              <a:t>。</a:t>
            </a:r>
            <a:endParaRPr lang="en-US" altLang="ja-JP" sz="2400" dirty="0" smtClean="0"/>
          </a:p>
          <a:p>
            <a:pPr marL="0" indent="0">
              <a:buNone/>
            </a:pPr>
            <a:endParaRPr lang="en-US" altLang="ja-JP" sz="2400" dirty="0" smtClean="0"/>
          </a:p>
          <a:p>
            <a:pPr marL="0" indent="0">
              <a:buNone/>
            </a:pPr>
            <a:r>
              <a:rPr lang="en-US" altLang="ja-JP" sz="2400" dirty="0"/>
              <a:t>※</a:t>
            </a:r>
            <a:r>
              <a:rPr lang="ja-JP" altLang="en-US" sz="2400" dirty="0" smtClean="0"/>
              <a:t>（</a:t>
            </a:r>
            <a:r>
              <a:rPr lang="en-US" altLang="ja-JP" sz="2400" dirty="0" smtClean="0"/>
              <a:t>p</a:t>
            </a:r>
            <a:r>
              <a:rPr lang="ja-JP" altLang="en-US" sz="2400" dirty="0" smtClean="0"/>
              <a:t>○）とあるのは、「</a:t>
            </a:r>
            <a:r>
              <a:rPr lang="ja-JP" altLang="en-US" sz="2400" dirty="0"/>
              <a:t>令和３年度介護報酬改定における改定事項について</a:t>
            </a:r>
            <a:r>
              <a:rPr lang="ja-JP" altLang="en-US" sz="2400" dirty="0" smtClean="0"/>
              <a:t>」の該当ページになります。</a:t>
            </a:r>
            <a:endParaRPr lang="en-US" altLang="ja-JP" sz="2400" dirty="0"/>
          </a:p>
          <a:p>
            <a:pPr marL="0" indent="0">
              <a:buNone/>
            </a:pPr>
            <a:r>
              <a:rPr lang="en-US" altLang="ja-JP" sz="2400" dirty="0"/>
              <a:t>※</a:t>
            </a:r>
            <a:r>
              <a:rPr lang="ja-JP" altLang="en-US" sz="2400" dirty="0" smtClean="0"/>
              <a:t>介護報酬改定の各項目のうち、加須市の重点指導事項に当てはまるものは、</a:t>
            </a:r>
            <a:endParaRPr lang="en-US" altLang="ja-JP" sz="2400" dirty="0" smtClean="0"/>
          </a:p>
          <a:p>
            <a:pPr marL="0" indent="0">
              <a:buNone/>
            </a:pPr>
            <a:r>
              <a:rPr lang="ja-JP" altLang="en-US" sz="2400" dirty="0"/>
              <a:t>　</a:t>
            </a:r>
            <a:r>
              <a:rPr lang="ja-JP" altLang="en-US" sz="2400" dirty="0" smtClean="0"/>
              <a:t>　　　　　　　　　　と表記しています。</a:t>
            </a:r>
            <a:endParaRPr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31</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・令和３年度介護報酬改定における改定事項について（厚生労働省）</a:t>
            </a:r>
            <a:endParaRPr lang="en-US" altLang="ja-JP" sz="1600" dirty="0"/>
          </a:p>
        </p:txBody>
      </p:sp>
      <p:sp>
        <p:nvSpPr>
          <p:cNvPr id="6" name="テキスト ボックス 5"/>
          <p:cNvSpPr txBox="1"/>
          <p:nvPr/>
        </p:nvSpPr>
        <p:spPr>
          <a:xfrm>
            <a:off x="1062318" y="4233425"/>
            <a:ext cx="2030506" cy="369332"/>
          </a:xfrm>
          <a:prstGeom prst="rect">
            <a:avLst/>
          </a:prstGeom>
          <a:noFill/>
          <a:ln>
            <a:solidFill>
              <a:schemeClr val="tx1"/>
            </a:solidFill>
          </a:ln>
        </p:spPr>
        <p:txBody>
          <a:bodyPr wrap="square" rtlCol="0">
            <a:spAutoFit/>
          </a:bodyPr>
          <a:lstStyle/>
          <a:p>
            <a:pPr algn="ctr"/>
            <a:r>
              <a:rPr kumimoji="1" lang="ja-JP" altLang="en-US" dirty="0" smtClean="0"/>
              <a:t>重点指導事項①</a:t>
            </a:r>
            <a:endParaRPr kumimoji="1" lang="ja-JP" altLang="en-US" dirty="0"/>
          </a:p>
        </p:txBody>
      </p:sp>
    </p:spTree>
    <p:extLst>
      <p:ext uri="{BB962C8B-B14F-4D97-AF65-F5344CB8AC3E}">
        <p14:creationId xmlns:p14="http://schemas.microsoft.com/office/powerpoint/2010/main" val="16383355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令和３年度介護報酬改定について③</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a:t>１．感染症や災害への対応力強化</a:t>
            </a:r>
            <a:endParaRPr lang="en-US" altLang="ja-JP" sz="2400" u="sng" dirty="0"/>
          </a:p>
          <a:p>
            <a:pPr marL="0" indent="0">
              <a:buNone/>
            </a:pPr>
            <a:r>
              <a:rPr lang="ja-JP" altLang="en-US" sz="2400" dirty="0" smtClean="0"/>
              <a:t>○感染症対策の強化（</a:t>
            </a:r>
            <a:r>
              <a:rPr lang="en-US" altLang="ja-JP" sz="2400" dirty="0" smtClean="0"/>
              <a:t>p3</a:t>
            </a:r>
            <a:r>
              <a:rPr lang="ja-JP" altLang="en-US" sz="2400" dirty="0" smtClean="0"/>
              <a:t>）</a:t>
            </a:r>
            <a:endParaRPr lang="en-US" altLang="ja-JP" sz="2400" dirty="0" smtClean="0"/>
          </a:p>
          <a:p>
            <a:pPr marL="0" indent="0">
              <a:buNone/>
            </a:pPr>
            <a:r>
              <a:rPr lang="ja-JP" altLang="en-US" sz="2000" dirty="0" smtClean="0"/>
              <a:t>感染症</a:t>
            </a:r>
            <a:r>
              <a:rPr lang="ja-JP" altLang="en-US" sz="2000" dirty="0"/>
              <a:t>の発生及びまん延等に関する取組の徹底を求める観点から</a:t>
            </a:r>
            <a:r>
              <a:rPr lang="ja-JP" altLang="en-US" sz="2000" dirty="0" smtClean="0"/>
              <a:t>、</a:t>
            </a:r>
            <a:r>
              <a:rPr lang="ja-JP" altLang="en-US" sz="2000" dirty="0"/>
              <a:t>委員会の開催、指針の整備、研修の実施、訓練（シミュレーション）の実施</a:t>
            </a:r>
            <a:r>
              <a:rPr lang="ja-JP" altLang="en-US" sz="2000" dirty="0" smtClean="0"/>
              <a:t>等が義務づけられました。</a:t>
            </a:r>
            <a:endParaRPr lang="en-US" altLang="ja-JP" sz="2000" dirty="0"/>
          </a:p>
          <a:p>
            <a:pPr marL="0" indent="0">
              <a:buNone/>
            </a:pPr>
            <a:r>
              <a:rPr lang="ja-JP" altLang="en-US" sz="2000" dirty="0" smtClean="0"/>
              <a:t>　→　新型コロナウイルス感染症に関する通知等は、下記</a:t>
            </a:r>
            <a:r>
              <a:rPr lang="ja-JP" altLang="en-US" sz="2000" dirty="0"/>
              <a:t>ページを参考にしてください。</a:t>
            </a:r>
            <a:endParaRPr lang="en-US" altLang="ja-JP" sz="2000" dirty="0"/>
          </a:p>
          <a:p>
            <a:pPr marL="0" indent="0">
              <a:buNone/>
            </a:pPr>
            <a:r>
              <a:rPr lang="ja-JP" altLang="en-US" sz="2000" dirty="0" smtClean="0"/>
              <a:t>　</a:t>
            </a:r>
            <a:r>
              <a:rPr lang="en-US" altLang="ja-JP" sz="2000" dirty="0" smtClean="0"/>
              <a:t>『</a:t>
            </a:r>
            <a:r>
              <a:rPr lang="ja-JP" altLang="en-US" sz="2000" dirty="0"/>
              <a:t>介護事業所等における新型コロナウイルス感染症への対応等について</a:t>
            </a:r>
            <a:r>
              <a:rPr lang="en-US" altLang="ja-JP" sz="2000" dirty="0" smtClean="0"/>
              <a:t>』</a:t>
            </a:r>
            <a:r>
              <a:rPr lang="ja-JP" altLang="en-US" sz="2000" dirty="0" smtClean="0"/>
              <a:t>（厚生労働省）</a:t>
            </a:r>
            <a:endParaRPr lang="en-US" altLang="ja-JP" sz="2000" dirty="0" smtClean="0"/>
          </a:p>
          <a:p>
            <a:pPr marL="0" indent="0">
              <a:buNone/>
            </a:pPr>
            <a:r>
              <a:rPr lang="ja-JP" altLang="en-US" sz="2000" dirty="0"/>
              <a:t>　</a:t>
            </a:r>
            <a:r>
              <a:rPr lang="en-US" altLang="ja-JP" sz="2000" dirty="0">
                <a:hlinkClick r:id="rId3"/>
              </a:rPr>
              <a:t>https://</a:t>
            </a:r>
            <a:r>
              <a:rPr lang="en-US" altLang="ja-JP" sz="2000" dirty="0" smtClean="0">
                <a:hlinkClick r:id="rId3"/>
              </a:rPr>
              <a:t>www.mhlw.go.jp/stf/seisakunitsuite/bunya/0000121431_00089.html</a:t>
            </a:r>
            <a:endParaRPr lang="en-US" altLang="ja-JP" sz="2000" dirty="0" smtClean="0"/>
          </a:p>
          <a:p>
            <a:pPr marL="0" indent="0">
              <a:buNone/>
            </a:pPr>
            <a:r>
              <a:rPr lang="ja-JP" altLang="en-US" sz="2000" dirty="0" smtClean="0"/>
              <a:t>　</a:t>
            </a:r>
            <a:r>
              <a:rPr lang="en-US" altLang="ja-JP" sz="2000" dirty="0" smtClean="0"/>
              <a:t>『</a:t>
            </a:r>
            <a:r>
              <a:rPr lang="ja-JP" altLang="en-US" sz="2000" dirty="0"/>
              <a:t>新型コロナウイルス感染症について（介護保険事業者向け）</a:t>
            </a:r>
            <a:r>
              <a:rPr lang="en-US" altLang="ja-JP" sz="2000" dirty="0" smtClean="0"/>
              <a:t>』</a:t>
            </a:r>
            <a:r>
              <a:rPr lang="ja-JP" altLang="en-US" sz="2000" dirty="0" smtClean="0"/>
              <a:t>（埼玉県）</a:t>
            </a:r>
            <a:endParaRPr lang="en-US" altLang="ja-JP" sz="2000" dirty="0" smtClean="0"/>
          </a:p>
          <a:p>
            <a:pPr marL="0" indent="0">
              <a:buNone/>
            </a:pPr>
            <a:r>
              <a:rPr lang="ja-JP" altLang="en-US" sz="2000" dirty="0"/>
              <a:t>　</a:t>
            </a:r>
            <a:r>
              <a:rPr lang="en-US" altLang="ja-JP" sz="2000" dirty="0"/>
              <a:t>https://www.pref.saitama.lg.jp/a0603/coronavirus.html</a:t>
            </a:r>
            <a:endParaRPr lang="en-US" altLang="ja-JP" sz="2000" dirty="0" smtClean="0"/>
          </a:p>
          <a:p>
            <a:pPr marL="0" indent="0">
              <a:buNone/>
            </a:pPr>
            <a:r>
              <a:rPr lang="en-US" altLang="ja-JP" sz="2000" u="sng" dirty="0" smtClean="0"/>
              <a:t>※</a:t>
            </a:r>
            <a:r>
              <a:rPr lang="ja-JP" altLang="en-US" sz="2000" u="sng" dirty="0" smtClean="0"/>
              <a:t>経過措置により、令和６年３月３１日まで努力義務とされています。</a:t>
            </a:r>
            <a:endParaRPr lang="en-US" altLang="ja-JP" sz="2000" u="sng" dirty="0" smtClean="0"/>
          </a:p>
          <a:p>
            <a:pPr marL="0" indent="0">
              <a:buNone/>
            </a:pPr>
            <a:r>
              <a:rPr lang="ja-JP" altLang="en-US" sz="2000" dirty="0" smtClean="0"/>
              <a:t>　</a:t>
            </a:r>
            <a:endParaRPr lang="en-US" altLang="ja-JP" sz="20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32</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・令和３年度介護報酬改定における改定事項について（厚生労働省）</a:t>
            </a:r>
            <a:endParaRPr lang="en-US" altLang="ja-JP" sz="1600" dirty="0"/>
          </a:p>
        </p:txBody>
      </p:sp>
      <p:sp>
        <p:nvSpPr>
          <p:cNvPr id="8" name="テキスト ボックス 7"/>
          <p:cNvSpPr txBox="1"/>
          <p:nvPr/>
        </p:nvSpPr>
        <p:spPr>
          <a:xfrm>
            <a:off x="4818535" y="1732274"/>
            <a:ext cx="2030506" cy="369332"/>
          </a:xfrm>
          <a:prstGeom prst="rect">
            <a:avLst/>
          </a:prstGeom>
          <a:noFill/>
          <a:ln>
            <a:solidFill>
              <a:schemeClr val="tx1"/>
            </a:solidFill>
          </a:ln>
        </p:spPr>
        <p:txBody>
          <a:bodyPr wrap="square" rtlCol="0">
            <a:spAutoFit/>
          </a:bodyPr>
          <a:lstStyle/>
          <a:p>
            <a:pPr algn="ctr"/>
            <a:r>
              <a:rPr kumimoji="1" lang="ja-JP" altLang="en-US" dirty="0" smtClean="0"/>
              <a:t>重点指導事項②</a:t>
            </a:r>
            <a:endParaRPr kumimoji="1" lang="ja-JP" altLang="en-US" dirty="0"/>
          </a:p>
        </p:txBody>
      </p:sp>
    </p:spTree>
    <p:extLst>
      <p:ext uri="{BB962C8B-B14F-4D97-AF65-F5344CB8AC3E}">
        <p14:creationId xmlns:p14="http://schemas.microsoft.com/office/powerpoint/2010/main" val="29420163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令和３年度介護報酬改定について④</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smtClean="0"/>
              <a:t>１</a:t>
            </a:r>
            <a:r>
              <a:rPr lang="ja-JP" altLang="en-US" sz="2400" u="sng" dirty="0"/>
              <a:t>．感染症や災害への対応力</a:t>
            </a:r>
            <a:r>
              <a:rPr lang="ja-JP" altLang="en-US" sz="2400" u="sng" dirty="0" smtClean="0"/>
              <a:t>強化</a:t>
            </a:r>
            <a:endParaRPr lang="en-US" altLang="ja-JP" sz="2400" u="sng" dirty="0" smtClean="0"/>
          </a:p>
          <a:p>
            <a:pPr marL="0" indent="0">
              <a:buNone/>
            </a:pPr>
            <a:r>
              <a:rPr lang="ja-JP" altLang="en-US" sz="2400" dirty="0" smtClean="0"/>
              <a:t>○業務</a:t>
            </a:r>
            <a:r>
              <a:rPr lang="ja-JP" altLang="en-US" sz="2400" dirty="0"/>
              <a:t>継続</a:t>
            </a:r>
            <a:r>
              <a:rPr lang="ja-JP" altLang="en-US" sz="2400" dirty="0" smtClean="0"/>
              <a:t>に向けた取組の強化（</a:t>
            </a:r>
            <a:r>
              <a:rPr lang="en-US" altLang="ja-JP" sz="2400" dirty="0" smtClean="0"/>
              <a:t>p4</a:t>
            </a:r>
            <a:r>
              <a:rPr lang="ja-JP" altLang="en-US" sz="2400" dirty="0" smtClean="0"/>
              <a:t>）</a:t>
            </a:r>
            <a:endParaRPr lang="en-US" altLang="ja-JP" sz="2400" dirty="0" smtClean="0"/>
          </a:p>
          <a:p>
            <a:pPr marL="0" indent="0">
              <a:buNone/>
            </a:pPr>
            <a:r>
              <a:rPr lang="ja-JP" altLang="en-US" sz="2000" dirty="0" smtClean="0"/>
              <a:t>感染症</a:t>
            </a:r>
            <a:r>
              <a:rPr lang="ja-JP" altLang="en-US" sz="2000" dirty="0"/>
              <a:t>や災害が発生した場合であっても、必要な介護サービスが継続的に提供できる体制を構築する観点から</a:t>
            </a:r>
            <a:r>
              <a:rPr lang="ja-JP" altLang="en-US" sz="2000" dirty="0" smtClean="0"/>
              <a:t>、全て</a:t>
            </a:r>
            <a:r>
              <a:rPr lang="ja-JP" altLang="en-US" sz="2000" dirty="0"/>
              <a:t>の介護サービス事業者を対象に、業務継続に向けた計画等の策定、研修の実施、訓練（シミュレーション</a:t>
            </a:r>
            <a:r>
              <a:rPr lang="ja-JP" altLang="en-US" sz="2000" dirty="0" smtClean="0"/>
              <a:t>）の</a:t>
            </a:r>
            <a:r>
              <a:rPr lang="ja-JP" altLang="en-US" sz="2000" dirty="0"/>
              <a:t>実施</a:t>
            </a:r>
            <a:r>
              <a:rPr lang="ja-JP" altLang="en-US" sz="2000" dirty="0" smtClean="0"/>
              <a:t>等が義務づけられました。</a:t>
            </a:r>
            <a:endParaRPr lang="en-US" altLang="ja-JP" sz="2000" dirty="0" smtClean="0"/>
          </a:p>
          <a:p>
            <a:pPr marL="0" indent="0">
              <a:buNone/>
            </a:pPr>
            <a:r>
              <a:rPr lang="ja-JP" altLang="en-US" sz="2000" dirty="0"/>
              <a:t>　</a:t>
            </a:r>
            <a:r>
              <a:rPr lang="ja-JP" altLang="en-US" sz="2000" dirty="0" smtClean="0"/>
              <a:t>→　業務継続計画の策定に当たっては、下記ページを参考にしてください。</a:t>
            </a:r>
            <a:endParaRPr lang="en-US" altLang="ja-JP" sz="2000" dirty="0" smtClean="0"/>
          </a:p>
          <a:p>
            <a:pPr marL="0" indent="0">
              <a:buNone/>
            </a:pPr>
            <a:r>
              <a:rPr lang="ja-JP" altLang="en-US" sz="2000" dirty="0" smtClean="0"/>
              <a:t>　</a:t>
            </a:r>
            <a:r>
              <a:rPr lang="en-US" altLang="ja-JP" sz="2000" dirty="0" smtClean="0"/>
              <a:t>『</a:t>
            </a:r>
            <a:r>
              <a:rPr lang="ja-JP" altLang="en-US" sz="2000" dirty="0"/>
              <a:t>介護施設・事業所における業務継続計画（ＢＣＰ）作成支援に関する研修</a:t>
            </a:r>
            <a:r>
              <a:rPr lang="en-US" altLang="ja-JP" sz="2000" dirty="0" smtClean="0"/>
              <a:t>』</a:t>
            </a:r>
            <a:r>
              <a:rPr lang="ja-JP" altLang="en-US" sz="2000" dirty="0" smtClean="0"/>
              <a:t>（厚生労働省）</a:t>
            </a:r>
            <a:endParaRPr lang="en-US" altLang="ja-JP" sz="2000" dirty="0" smtClean="0"/>
          </a:p>
          <a:p>
            <a:pPr marL="0" indent="0">
              <a:buNone/>
            </a:pPr>
            <a:r>
              <a:rPr lang="ja-JP" altLang="en-US" sz="1800" dirty="0" smtClean="0"/>
              <a:t>　</a:t>
            </a:r>
            <a:r>
              <a:rPr lang="en-US" altLang="ja-JP" sz="1800" dirty="0" smtClean="0">
                <a:hlinkClick r:id="rId3"/>
              </a:rPr>
              <a:t>https</a:t>
            </a:r>
            <a:r>
              <a:rPr lang="en-US" altLang="ja-JP" sz="1800" dirty="0">
                <a:hlinkClick r:id="rId3"/>
              </a:rPr>
              <a:t>://</a:t>
            </a:r>
            <a:r>
              <a:rPr lang="en-US" altLang="ja-JP" sz="1800" dirty="0" smtClean="0">
                <a:hlinkClick r:id="rId3"/>
              </a:rPr>
              <a:t>www.mhlw.go.jp/stf/seisakunitsuite/bunya/hukushi_kaigo/kaigo_koureisha/douga_00002.html</a:t>
            </a:r>
            <a:endParaRPr lang="en-US" altLang="ja-JP" sz="1800" dirty="0" smtClean="0"/>
          </a:p>
          <a:p>
            <a:pPr marL="0" indent="0">
              <a:buNone/>
            </a:pPr>
            <a:r>
              <a:rPr lang="ja-JP" altLang="en-US" sz="2000" dirty="0" smtClean="0"/>
              <a:t>　</a:t>
            </a:r>
            <a:r>
              <a:rPr lang="en-US" altLang="ja-JP" sz="2000" dirty="0" smtClean="0"/>
              <a:t>『</a:t>
            </a:r>
            <a:r>
              <a:rPr lang="ja-JP" altLang="en-US" sz="2000" dirty="0"/>
              <a:t>社会福祉施設等における事業継続計画（</a:t>
            </a:r>
            <a:r>
              <a:rPr lang="en-US" altLang="ja-JP" sz="2000" dirty="0"/>
              <a:t>BCP</a:t>
            </a:r>
            <a:r>
              <a:rPr lang="ja-JP" altLang="en-US" sz="2000" dirty="0"/>
              <a:t>）の作成について</a:t>
            </a:r>
            <a:r>
              <a:rPr lang="en-US" altLang="ja-JP" sz="2000" dirty="0" smtClean="0"/>
              <a:t>』</a:t>
            </a:r>
            <a:r>
              <a:rPr lang="ja-JP" altLang="en-US" sz="2000" dirty="0" smtClean="0"/>
              <a:t>（埼玉県）</a:t>
            </a:r>
            <a:endParaRPr lang="en-US" altLang="ja-JP" sz="2000" dirty="0" smtClean="0"/>
          </a:p>
          <a:p>
            <a:pPr marL="0" indent="0">
              <a:buNone/>
            </a:pPr>
            <a:r>
              <a:rPr lang="ja-JP" altLang="en-US" sz="2000" dirty="0" smtClean="0"/>
              <a:t>　</a:t>
            </a:r>
            <a:r>
              <a:rPr lang="en-US" altLang="ja-JP" sz="1800" dirty="0"/>
              <a:t>https://www.pref.saitama.lg.jp/a0603/kouroushou-tsuuchi/documents/bcpsakutei.html</a:t>
            </a:r>
            <a:endParaRPr lang="en-US" altLang="ja-JP" sz="1800" dirty="0" smtClean="0"/>
          </a:p>
          <a:p>
            <a:pPr marL="0" indent="0">
              <a:buNone/>
            </a:pPr>
            <a:r>
              <a:rPr lang="en-US" altLang="ja-JP" sz="2000" u="sng" dirty="0" smtClean="0"/>
              <a:t>※</a:t>
            </a:r>
            <a:r>
              <a:rPr lang="ja-JP" altLang="en-US" sz="2000" u="sng" dirty="0"/>
              <a:t>経過措置により、令和６年３月３１日まで努力義務とされています</a:t>
            </a:r>
            <a:r>
              <a:rPr lang="ja-JP" altLang="en-US" sz="2000" u="sng" dirty="0" smtClean="0"/>
              <a:t>。</a:t>
            </a:r>
            <a:endParaRPr lang="en-US" altLang="ja-JP" sz="2000" u="sng"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33</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・令和３年度介護報酬改定における改定事項について（厚生労働省）</a:t>
            </a:r>
            <a:endParaRPr lang="en-US" altLang="ja-JP" sz="1600" dirty="0"/>
          </a:p>
        </p:txBody>
      </p:sp>
      <p:sp>
        <p:nvSpPr>
          <p:cNvPr id="8" name="テキスト ボックス 7"/>
          <p:cNvSpPr txBox="1"/>
          <p:nvPr/>
        </p:nvSpPr>
        <p:spPr>
          <a:xfrm>
            <a:off x="6284258" y="1732274"/>
            <a:ext cx="2241183" cy="369332"/>
          </a:xfrm>
          <a:prstGeom prst="rect">
            <a:avLst/>
          </a:prstGeom>
          <a:noFill/>
          <a:ln>
            <a:solidFill>
              <a:schemeClr val="tx1"/>
            </a:solidFill>
          </a:ln>
        </p:spPr>
        <p:txBody>
          <a:bodyPr wrap="square" rtlCol="0">
            <a:spAutoFit/>
          </a:bodyPr>
          <a:lstStyle/>
          <a:p>
            <a:pPr algn="ctr"/>
            <a:r>
              <a:rPr kumimoji="1" lang="ja-JP" altLang="en-US" dirty="0" smtClean="0"/>
              <a:t>重点指導事項②④</a:t>
            </a:r>
            <a:endParaRPr kumimoji="1" lang="ja-JP" altLang="en-US" dirty="0"/>
          </a:p>
        </p:txBody>
      </p:sp>
    </p:spTree>
    <p:extLst>
      <p:ext uri="{BB962C8B-B14F-4D97-AF65-F5344CB8AC3E}">
        <p14:creationId xmlns:p14="http://schemas.microsoft.com/office/powerpoint/2010/main" val="690865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令和３年度介護報酬改定について⑤</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fontScale="92500" lnSpcReduction="10000"/>
          </a:bodyPr>
          <a:lstStyle/>
          <a:p>
            <a:pPr marL="0" indent="0">
              <a:buNone/>
            </a:pPr>
            <a:r>
              <a:rPr lang="ja-JP" altLang="en-US" sz="2400" u="sng" dirty="0" smtClean="0"/>
              <a:t>３．自立支援・重度化防止の取組の推進</a:t>
            </a:r>
            <a:endParaRPr lang="en-US" altLang="ja-JP" sz="2400" u="sng" dirty="0" smtClean="0"/>
          </a:p>
          <a:p>
            <a:pPr marL="0" indent="0">
              <a:buNone/>
            </a:pPr>
            <a:r>
              <a:rPr lang="ja-JP" altLang="en-US" sz="2400" dirty="0" smtClean="0"/>
              <a:t>○</a:t>
            </a:r>
            <a:r>
              <a:rPr lang="en-US" altLang="ja-JP" sz="2400" dirty="0" smtClean="0"/>
              <a:t>CHASE</a:t>
            </a:r>
            <a:r>
              <a:rPr lang="ja-JP" altLang="en-US" sz="2400" dirty="0" smtClean="0"/>
              <a:t>・</a:t>
            </a:r>
            <a:r>
              <a:rPr lang="en-US" altLang="ja-JP" sz="2400" dirty="0" smtClean="0"/>
              <a:t>VISIT</a:t>
            </a:r>
            <a:r>
              <a:rPr lang="ja-JP" altLang="en-US" sz="2400" dirty="0" smtClean="0"/>
              <a:t>情報の収集・活用と</a:t>
            </a:r>
            <a:r>
              <a:rPr lang="en-US" altLang="ja-JP" sz="2400" dirty="0" smtClean="0"/>
              <a:t>PDCA</a:t>
            </a:r>
            <a:r>
              <a:rPr lang="ja-JP" altLang="en-US" sz="2400" dirty="0" smtClean="0"/>
              <a:t>サイクルの推進（</a:t>
            </a:r>
            <a:r>
              <a:rPr lang="en-US" altLang="ja-JP" sz="2400" dirty="0" smtClean="0"/>
              <a:t>p93-95</a:t>
            </a:r>
            <a:r>
              <a:rPr lang="ja-JP" altLang="en-US" sz="2400" dirty="0" smtClean="0"/>
              <a:t>）</a:t>
            </a:r>
            <a:endParaRPr lang="en-US" altLang="ja-JP" sz="2400" dirty="0" smtClean="0"/>
          </a:p>
          <a:p>
            <a:pPr marL="0" indent="0">
              <a:buNone/>
            </a:pPr>
            <a:r>
              <a:rPr lang="ja-JP" altLang="en-US" sz="2000" dirty="0"/>
              <a:t>介護サービスの質の評価と科学的介護の取組を推進し、介護サービスの質の向上を図る観点から、以下</a:t>
            </a:r>
            <a:r>
              <a:rPr lang="ja-JP" altLang="en-US" sz="2000" dirty="0" smtClean="0"/>
              <a:t>のとおり見直しが行われました。</a:t>
            </a:r>
            <a:endParaRPr lang="en-US" altLang="ja-JP" sz="2000" dirty="0" smtClean="0"/>
          </a:p>
          <a:p>
            <a:pPr marL="0" indent="0">
              <a:buNone/>
            </a:pPr>
            <a:r>
              <a:rPr lang="ja-JP" altLang="en-US" sz="1600" dirty="0" smtClean="0"/>
              <a:t>・施設</a:t>
            </a:r>
            <a:r>
              <a:rPr lang="ja-JP" altLang="en-US" sz="1600" dirty="0"/>
              <a:t>系サービス、通所系サービス、居住系サービス、多機能系サービスについて、</a:t>
            </a:r>
            <a:r>
              <a:rPr lang="en-US" altLang="ja-JP" sz="1600" dirty="0"/>
              <a:t>CHASE</a:t>
            </a:r>
            <a:r>
              <a:rPr lang="ja-JP" altLang="en-US" sz="1600" dirty="0"/>
              <a:t>の収集項目の</a:t>
            </a:r>
            <a:r>
              <a:rPr lang="ja-JP" altLang="en-US" sz="1600" dirty="0" smtClean="0"/>
              <a:t>各領域</a:t>
            </a:r>
            <a:r>
              <a:rPr lang="ja-JP" altLang="en-US" sz="1600" dirty="0"/>
              <a:t>（総論（</a:t>
            </a:r>
            <a:r>
              <a:rPr lang="en-US" altLang="ja-JP" sz="1600" dirty="0"/>
              <a:t>ADL</a:t>
            </a:r>
            <a:r>
              <a:rPr lang="ja-JP" altLang="en-US" sz="1600" dirty="0"/>
              <a:t>）、栄養、口腔・嚥下、認知症）について、事業所の全ての利用者に係るデータを横断的に</a:t>
            </a:r>
            <a:r>
              <a:rPr lang="en-US" altLang="ja-JP" sz="1600" dirty="0"/>
              <a:t>CHASE</a:t>
            </a:r>
            <a:r>
              <a:rPr lang="ja-JP" altLang="en-US" sz="1600" dirty="0" err="1" smtClean="0"/>
              <a:t>に提</a:t>
            </a:r>
            <a:r>
              <a:rPr lang="ja-JP" altLang="en-US" sz="1600" dirty="0"/>
              <a:t>出してフィードバックを受け、それに基づき事業所の特性やケアの在り方等を検証し、利用者の</a:t>
            </a:r>
            <a:r>
              <a:rPr lang="ja-JP" altLang="en-US" sz="1600" dirty="0" smtClean="0"/>
              <a:t>ケアプランや</a:t>
            </a:r>
            <a:r>
              <a:rPr lang="ja-JP" altLang="en-US" sz="1600" dirty="0"/>
              <a:t>計画への反映、事業所単位での</a:t>
            </a:r>
            <a:r>
              <a:rPr lang="en-US" altLang="ja-JP" sz="1600" dirty="0"/>
              <a:t>PDCA</a:t>
            </a:r>
            <a:r>
              <a:rPr lang="ja-JP" altLang="en-US" sz="1600" dirty="0"/>
              <a:t>サイクルの推進・ケアの質の向上の取組を評価する加算を創設する</a:t>
            </a:r>
            <a:r>
              <a:rPr lang="ja-JP" altLang="en-US" sz="1600" dirty="0" smtClean="0"/>
              <a:t>。その</a:t>
            </a:r>
            <a:r>
              <a:rPr lang="ja-JP" altLang="en-US" sz="1600" dirty="0"/>
              <a:t>際、詳細な既往歴や服薬情報、家族の情報等より精度の高いフィードバックを受けることができる</a:t>
            </a:r>
            <a:r>
              <a:rPr lang="ja-JP" altLang="en-US" sz="1600" dirty="0" smtClean="0"/>
              <a:t>項目を</a:t>
            </a:r>
            <a:r>
              <a:rPr lang="ja-JP" altLang="en-US" sz="1600" dirty="0"/>
              <a:t>提出・活用した場合には、更なる評価を行う区分を設定する</a:t>
            </a:r>
            <a:r>
              <a:rPr lang="ja-JP" altLang="en-US" sz="1600" dirty="0" smtClean="0"/>
              <a:t>。</a:t>
            </a:r>
            <a:endParaRPr lang="en-US" altLang="ja-JP" sz="1600" dirty="0" smtClean="0"/>
          </a:p>
          <a:p>
            <a:pPr marL="0" indent="0">
              <a:buNone/>
            </a:pPr>
            <a:r>
              <a:rPr lang="ja-JP" altLang="en-US" sz="1600" dirty="0" smtClean="0"/>
              <a:t>・</a:t>
            </a:r>
            <a:r>
              <a:rPr lang="en-US" altLang="ja-JP" sz="1600" dirty="0" smtClean="0"/>
              <a:t>CHASE</a:t>
            </a:r>
            <a:r>
              <a:rPr lang="ja-JP" altLang="en-US" sz="1600" dirty="0"/>
              <a:t>の収集項目に関連する加算等において、利用者ごとの計画書の作成とそれに基づく</a:t>
            </a:r>
            <a:r>
              <a:rPr lang="en-US" altLang="ja-JP" sz="1600" dirty="0"/>
              <a:t>PDCA</a:t>
            </a:r>
            <a:r>
              <a:rPr lang="ja-JP" altLang="en-US" sz="1600" dirty="0"/>
              <a:t>サイクル</a:t>
            </a:r>
            <a:r>
              <a:rPr lang="ja-JP" altLang="en-US" sz="1600" dirty="0" smtClean="0"/>
              <a:t>の取組</a:t>
            </a:r>
            <a:r>
              <a:rPr lang="ja-JP" altLang="en-US" sz="1600" dirty="0"/>
              <a:t>に加えて、データ提出とフィードバックの活用による更なる</a:t>
            </a:r>
            <a:r>
              <a:rPr lang="en-US" altLang="ja-JP" sz="1600" dirty="0"/>
              <a:t>PDCA</a:t>
            </a:r>
            <a:r>
              <a:rPr lang="ja-JP" altLang="en-US" sz="1600" dirty="0"/>
              <a:t>サイクルの推進・ケアの質の向上を</a:t>
            </a:r>
            <a:r>
              <a:rPr lang="ja-JP" altLang="en-US" sz="1600" dirty="0" smtClean="0"/>
              <a:t>図ること</a:t>
            </a:r>
            <a:r>
              <a:rPr lang="ja-JP" altLang="en-US" sz="1600" dirty="0"/>
              <a:t>を評価・推進する</a:t>
            </a:r>
            <a:r>
              <a:rPr lang="ja-JP" altLang="en-US" sz="1600" dirty="0" smtClean="0"/>
              <a:t>。</a:t>
            </a:r>
            <a:endParaRPr lang="en-US" altLang="ja-JP" sz="1600" dirty="0" smtClean="0"/>
          </a:p>
          <a:p>
            <a:pPr marL="0" indent="0">
              <a:buNone/>
            </a:pPr>
            <a:r>
              <a:rPr lang="en-US" altLang="ja-JP" sz="1400" dirty="0" smtClean="0"/>
              <a:t>※</a:t>
            </a:r>
            <a:r>
              <a:rPr lang="ja-JP" altLang="en-US" sz="1400" dirty="0" smtClean="0"/>
              <a:t>上記は、認知症対応型通所介護の例です。サービスによって要件は異なります。</a:t>
            </a:r>
            <a:endParaRPr lang="en-US" altLang="ja-JP" sz="1400" dirty="0" smtClean="0"/>
          </a:p>
          <a:p>
            <a:pPr marL="0" indent="0">
              <a:buNone/>
            </a:pPr>
            <a:r>
              <a:rPr lang="ja-JP" altLang="en-US" sz="1600" dirty="0" smtClean="0"/>
              <a:t>・介護</a:t>
            </a:r>
            <a:r>
              <a:rPr lang="ja-JP" altLang="en-US" sz="1600" dirty="0"/>
              <a:t>関連データの収集・活用及び</a:t>
            </a:r>
            <a:r>
              <a:rPr lang="en-US" altLang="ja-JP" sz="1600" dirty="0"/>
              <a:t>PDCA</a:t>
            </a:r>
            <a:r>
              <a:rPr lang="ja-JP" altLang="en-US" sz="1600" dirty="0"/>
              <a:t>サイクルによる科学的介護を推進していく観点から、全ての</a:t>
            </a:r>
            <a:r>
              <a:rPr lang="ja-JP" altLang="en-US" sz="1600" dirty="0" smtClean="0"/>
              <a:t>サービス（</a:t>
            </a:r>
            <a:r>
              <a:rPr lang="ja-JP" altLang="en-US" sz="1600" dirty="0"/>
              <a:t>居宅介護支援を除く）について、</a:t>
            </a:r>
            <a:r>
              <a:rPr lang="en-US" altLang="ja-JP" sz="1600" dirty="0"/>
              <a:t>CHASE</a:t>
            </a:r>
            <a:r>
              <a:rPr lang="ja-JP" altLang="en-US" sz="1600" dirty="0"/>
              <a:t>・</a:t>
            </a:r>
            <a:r>
              <a:rPr lang="en-US" altLang="ja-JP" sz="1600" dirty="0"/>
              <a:t>VISIT</a:t>
            </a:r>
            <a:r>
              <a:rPr lang="ja-JP" altLang="en-US" sz="1600" dirty="0"/>
              <a:t>を活用した計画の作成や事業所単位での</a:t>
            </a:r>
            <a:r>
              <a:rPr lang="en-US" altLang="ja-JP" sz="1600" dirty="0"/>
              <a:t>PDCA</a:t>
            </a:r>
            <a:r>
              <a:rPr lang="ja-JP" altLang="en-US" sz="1600" dirty="0"/>
              <a:t>サイクルの推進</a:t>
            </a:r>
            <a:r>
              <a:rPr lang="ja-JP" altLang="en-US" sz="1600" dirty="0" smtClean="0"/>
              <a:t>、ケア</a:t>
            </a:r>
            <a:r>
              <a:rPr lang="ja-JP" altLang="en-US" sz="1600" dirty="0"/>
              <a:t>の質の向上の取組を推奨する。居宅介護支援については、各利用者のデータ及びフィードバック情報の</a:t>
            </a:r>
            <a:r>
              <a:rPr lang="ja-JP" altLang="en-US" sz="1600" dirty="0" smtClean="0"/>
              <a:t>ケアマネジメント</a:t>
            </a:r>
            <a:r>
              <a:rPr lang="ja-JP" altLang="en-US" sz="1600" dirty="0"/>
              <a:t>への活用を推奨する</a:t>
            </a:r>
            <a:r>
              <a:rPr lang="ja-JP" altLang="en-US" sz="1600" dirty="0" smtClean="0"/>
              <a:t>。</a:t>
            </a:r>
            <a:endParaRPr lang="en-US" altLang="ja-JP" sz="1600" dirty="0" smtClean="0"/>
          </a:p>
          <a:p>
            <a:pPr marL="0" indent="0">
              <a:buNone/>
            </a:pPr>
            <a:r>
              <a:rPr lang="ja-JP" altLang="en-US" sz="1600" dirty="0" smtClean="0"/>
              <a:t>なお、令和３年度から、</a:t>
            </a:r>
            <a:r>
              <a:rPr lang="en-US" altLang="ja-JP" sz="1600" dirty="0" smtClean="0"/>
              <a:t>CHASE</a:t>
            </a:r>
            <a:r>
              <a:rPr lang="ja-JP" altLang="en-US" sz="1600" dirty="0"/>
              <a:t>・</a:t>
            </a:r>
            <a:r>
              <a:rPr lang="en-US" altLang="ja-JP" sz="1600" dirty="0"/>
              <a:t>VISIT</a:t>
            </a:r>
            <a:r>
              <a:rPr lang="ja-JP" altLang="en-US" sz="1600" dirty="0"/>
              <a:t>を一体的に運用するにあたって、科学的介護の理解と浸透を図る観点</a:t>
            </a:r>
            <a:r>
              <a:rPr lang="ja-JP" altLang="en-US" sz="1600" dirty="0" smtClean="0"/>
              <a:t>から、「</a:t>
            </a:r>
            <a:r>
              <a:rPr lang="ja-JP" altLang="en-US" sz="1600" b="1" dirty="0"/>
              <a:t>科学的介護情報</a:t>
            </a:r>
            <a:r>
              <a:rPr lang="ja-JP" altLang="en-US" sz="1600" b="1" dirty="0" smtClean="0"/>
              <a:t>システム（</a:t>
            </a:r>
            <a:r>
              <a:rPr lang="en-US" altLang="ja-JP" sz="1600" b="1" dirty="0" smtClean="0"/>
              <a:t>LIFE</a:t>
            </a:r>
            <a:r>
              <a:rPr lang="ja-JP" altLang="en-US" sz="1600" b="1" dirty="0" smtClean="0"/>
              <a:t>）</a:t>
            </a:r>
            <a:r>
              <a:rPr lang="ja-JP" altLang="en-US" sz="1600" dirty="0" smtClean="0"/>
              <a:t>」という名称を用いています。</a:t>
            </a:r>
            <a:endParaRPr lang="en-US" altLang="ja-JP" sz="16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34</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・令和３年度介護報酬改定における改定事項について（厚生労働省）</a:t>
            </a:r>
            <a:endParaRPr lang="en-US" altLang="ja-JP" sz="1600" dirty="0"/>
          </a:p>
        </p:txBody>
      </p:sp>
      <p:sp>
        <p:nvSpPr>
          <p:cNvPr id="6" name="テキスト ボックス 5"/>
          <p:cNvSpPr txBox="1"/>
          <p:nvPr/>
        </p:nvSpPr>
        <p:spPr>
          <a:xfrm>
            <a:off x="838200" y="2620990"/>
            <a:ext cx="10515600" cy="3024000"/>
          </a:xfrm>
          <a:prstGeom prst="rect">
            <a:avLst/>
          </a:prstGeom>
          <a:noFill/>
          <a:ln>
            <a:solidFill>
              <a:schemeClr val="tx1"/>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10112370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令和３年度介護報酬改定について⑥</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smtClean="0"/>
              <a:t>４．介護人材の確保・介護現場の革新</a:t>
            </a:r>
            <a:endParaRPr lang="en-US" altLang="ja-JP" sz="2400" u="sng" dirty="0"/>
          </a:p>
          <a:p>
            <a:pPr marL="0" indent="0">
              <a:buNone/>
            </a:pPr>
            <a:r>
              <a:rPr lang="ja-JP" altLang="en-US" sz="2400" dirty="0" smtClean="0"/>
              <a:t>○人員配置基準における両立支援への配慮（</a:t>
            </a:r>
            <a:r>
              <a:rPr lang="en-US" altLang="ja-JP" sz="2400" dirty="0" smtClean="0"/>
              <a:t>p114</a:t>
            </a:r>
            <a:r>
              <a:rPr lang="ja-JP" altLang="en-US" sz="2400" dirty="0" smtClean="0"/>
              <a:t>）</a:t>
            </a:r>
            <a:endParaRPr lang="en-US" altLang="ja-JP" sz="2400" dirty="0" smtClean="0"/>
          </a:p>
          <a:p>
            <a:pPr marL="0" indent="0">
              <a:buNone/>
            </a:pPr>
            <a:r>
              <a:rPr lang="ja-JP" altLang="en-US" sz="2000" dirty="0" smtClean="0"/>
              <a:t>介護</a:t>
            </a:r>
            <a:r>
              <a:rPr lang="ja-JP" altLang="en-US" sz="2000" dirty="0"/>
              <a:t>現場において、仕事と育児や介護との両立が可能となる環境整備を進め、職員の離職防止・定着促進を</a:t>
            </a:r>
            <a:r>
              <a:rPr lang="ja-JP" altLang="en-US" sz="2000" dirty="0" smtClean="0"/>
              <a:t>図る</a:t>
            </a:r>
            <a:r>
              <a:rPr lang="ja-JP" altLang="en-US" sz="2000" dirty="0"/>
              <a:t>観点から、各サービスの人員配置基準や報酬算定について</a:t>
            </a:r>
            <a:r>
              <a:rPr lang="ja-JP" altLang="en-US" sz="2000" dirty="0" smtClean="0"/>
              <a:t>、</a:t>
            </a:r>
            <a:r>
              <a:rPr lang="ja-JP" altLang="en-US" sz="2000" dirty="0"/>
              <a:t>以下</a:t>
            </a:r>
            <a:r>
              <a:rPr lang="ja-JP" altLang="en-US" sz="2000" dirty="0" smtClean="0"/>
              <a:t>のとおり見直しが行われました。</a:t>
            </a:r>
            <a:endParaRPr lang="en-US" altLang="ja-JP" sz="2000" dirty="0" smtClean="0"/>
          </a:p>
          <a:p>
            <a:pPr marL="0" indent="0">
              <a:buNone/>
            </a:pPr>
            <a:r>
              <a:rPr lang="ja-JP" altLang="en-US" sz="1700" dirty="0" smtClean="0"/>
              <a:t>・</a:t>
            </a:r>
            <a:r>
              <a:rPr lang="ja-JP" altLang="en-US" sz="1700" dirty="0"/>
              <a:t>「常勤」の計算に当たり、職員が育児・介護休業法による育児の短時間勤務制度を利用する場合に加えて</a:t>
            </a:r>
            <a:r>
              <a:rPr lang="ja-JP" altLang="en-US" sz="1700" dirty="0" smtClean="0"/>
              <a:t>、介護</a:t>
            </a:r>
            <a:r>
              <a:rPr lang="ja-JP" altLang="en-US" sz="1700" dirty="0"/>
              <a:t>の短時間勤務制度等を利用する場合にも、週</a:t>
            </a:r>
            <a:r>
              <a:rPr lang="en-US" altLang="ja-JP" sz="1700" dirty="0"/>
              <a:t>30</a:t>
            </a:r>
            <a:r>
              <a:rPr lang="ja-JP" altLang="en-US" sz="1700" dirty="0"/>
              <a:t>時間以上の勤務で「常勤」として扱うことを認める</a:t>
            </a:r>
            <a:r>
              <a:rPr lang="ja-JP" altLang="en-US" sz="1700" dirty="0" smtClean="0"/>
              <a:t>。</a:t>
            </a:r>
            <a:endParaRPr lang="en-US" altLang="ja-JP" sz="1700" dirty="0" smtClean="0"/>
          </a:p>
          <a:p>
            <a:pPr marL="0" indent="0">
              <a:buNone/>
            </a:pPr>
            <a:r>
              <a:rPr lang="ja-JP" altLang="en-US" sz="1700" dirty="0" smtClean="0"/>
              <a:t>・</a:t>
            </a:r>
            <a:r>
              <a:rPr lang="ja-JP" altLang="en-US" sz="1700" dirty="0"/>
              <a:t>「常勤換算方法」の計算に当たり、職員が育児・介護休業法による短時間勤務制度等を利用する場合、週</a:t>
            </a:r>
            <a:r>
              <a:rPr lang="en-US" altLang="ja-JP" sz="1700" dirty="0" smtClean="0"/>
              <a:t>30</a:t>
            </a:r>
            <a:r>
              <a:rPr lang="ja-JP" altLang="en-US" sz="1700" dirty="0" smtClean="0"/>
              <a:t>時間</a:t>
            </a:r>
            <a:r>
              <a:rPr lang="ja-JP" altLang="en-US" sz="1700" dirty="0"/>
              <a:t>以上の勤務で常勤換算での計算上も１（常勤）と扱うことを認める</a:t>
            </a:r>
            <a:r>
              <a:rPr lang="ja-JP" altLang="en-US" sz="1700" dirty="0" smtClean="0"/>
              <a:t>。</a:t>
            </a:r>
            <a:endParaRPr lang="en-US" altLang="ja-JP" sz="1700" dirty="0" smtClean="0"/>
          </a:p>
          <a:p>
            <a:pPr marL="0" indent="0">
              <a:buNone/>
            </a:pPr>
            <a:r>
              <a:rPr lang="ja-JP" altLang="en-US" sz="1700" dirty="0" smtClean="0"/>
              <a:t>・</a:t>
            </a:r>
            <a:r>
              <a:rPr lang="ja-JP" altLang="en-US" sz="1700" dirty="0"/>
              <a:t>人員配置基準や報酬算定において「常勤」での配置が求められる職員が、産前産後休業や育児・介護休業</a:t>
            </a:r>
            <a:r>
              <a:rPr lang="ja-JP" altLang="en-US" sz="1700" dirty="0" smtClean="0"/>
              <a:t>等を</a:t>
            </a:r>
            <a:r>
              <a:rPr lang="ja-JP" altLang="en-US" sz="1700" dirty="0"/>
              <a:t>取得した場合に、同等の資質を有する複数の非常勤職員を常勤換算することで、人員配置基準を満たす</a:t>
            </a:r>
            <a:r>
              <a:rPr lang="ja-JP" altLang="en-US" sz="1700" dirty="0" smtClean="0"/>
              <a:t>ことを</a:t>
            </a:r>
            <a:r>
              <a:rPr lang="ja-JP" altLang="en-US" sz="1700" dirty="0"/>
              <a:t>認める</a:t>
            </a:r>
            <a:r>
              <a:rPr lang="ja-JP" altLang="en-US" sz="1700" dirty="0" smtClean="0"/>
              <a:t>。</a:t>
            </a:r>
            <a:endParaRPr lang="en-US" altLang="ja-JP" sz="1700" dirty="0" smtClean="0"/>
          </a:p>
          <a:p>
            <a:pPr marL="0" indent="0">
              <a:buNone/>
            </a:pPr>
            <a:r>
              <a:rPr lang="ja-JP" altLang="en-US" sz="1700" dirty="0"/>
              <a:t>　</a:t>
            </a:r>
            <a:r>
              <a:rPr lang="ja-JP" altLang="en-US" sz="1700" dirty="0" smtClean="0"/>
              <a:t>この</a:t>
            </a:r>
            <a:r>
              <a:rPr lang="ja-JP" altLang="en-US" sz="1700" dirty="0"/>
              <a:t>場合において、常勤職員の割合を要件とするサービス提供体制強化加算等の加算について、産前産後</a:t>
            </a:r>
            <a:r>
              <a:rPr lang="ja-JP" altLang="en-US" sz="1700" dirty="0" smtClean="0"/>
              <a:t>休業</a:t>
            </a:r>
            <a:r>
              <a:rPr lang="ja-JP" altLang="en-US" sz="1700" dirty="0"/>
              <a:t>や育児・介護休業等を取得した場合、当該職員についても常勤職員の割合に含めることを認める。</a:t>
            </a:r>
            <a:endParaRPr lang="en-US" altLang="ja-JP" sz="1700" dirty="0" smtClean="0"/>
          </a:p>
          <a:p>
            <a:pPr marL="0" indent="0">
              <a:buNone/>
            </a:pPr>
            <a:endParaRPr lang="en-US" altLang="ja-JP" sz="2000" dirty="0" smtClean="0"/>
          </a:p>
          <a:p>
            <a:pPr marL="0" indent="0">
              <a:buNone/>
            </a:pPr>
            <a:endParaRPr lang="en-US" altLang="ja-JP" sz="20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35</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・令和３年度介護報酬改定における改定事項について（厚生労働省）</a:t>
            </a:r>
            <a:endParaRPr lang="en-US" altLang="ja-JP" sz="1600" dirty="0"/>
          </a:p>
        </p:txBody>
      </p:sp>
      <p:sp>
        <p:nvSpPr>
          <p:cNvPr id="8" name="テキスト ボックス 7"/>
          <p:cNvSpPr txBox="1"/>
          <p:nvPr/>
        </p:nvSpPr>
        <p:spPr>
          <a:xfrm>
            <a:off x="7985316" y="1715105"/>
            <a:ext cx="2030506" cy="369332"/>
          </a:xfrm>
          <a:prstGeom prst="rect">
            <a:avLst/>
          </a:prstGeom>
          <a:noFill/>
          <a:ln>
            <a:solidFill>
              <a:schemeClr val="tx1"/>
            </a:solidFill>
          </a:ln>
        </p:spPr>
        <p:txBody>
          <a:bodyPr wrap="square" rtlCol="0">
            <a:spAutoFit/>
          </a:bodyPr>
          <a:lstStyle/>
          <a:p>
            <a:pPr algn="ctr"/>
            <a:r>
              <a:rPr kumimoji="1" lang="ja-JP" altLang="en-US" dirty="0" smtClean="0"/>
              <a:t>重点指導事項</a:t>
            </a:r>
            <a:r>
              <a:rPr lang="ja-JP" altLang="en-US" dirty="0" smtClean="0"/>
              <a:t>③</a:t>
            </a:r>
            <a:endParaRPr kumimoji="1" lang="ja-JP" altLang="en-US" dirty="0"/>
          </a:p>
        </p:txBody>
      </p:sp>
      <p:sp>
        <p:nvSpPr>
          <p:cNvPr id="6" name="テキスト ボックス 5"/>
          <p:cNvSpPr txBox="1"/>
          <p:nvPr/>
        </p:nvSpPr>
        <p:spPr>
          <a:xfrm>
            <a:off x="838200" y="3113732"/>
            <a:ext cx="10515600" cy="2436366"/>
          </a:xfrm>
          <a:prstGeom prst="rect">
            <a:avLst/>
          </a:prstGeom>
          <a:noFill/>
          <a:ln>
            <a:solidFill>
              <a:schemeClr val="tx1"/>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12613155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令和３年度介護報酬改定について⑦</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fontScale="85000" lnSpcReduction="20000"/>
          </a:bodyPr>
          <a:lstStyle/>
          <a:p>
            <a:pPr marL="0" indent="0">
              <a:buNone/>
            </a:pPr>
            <a:r>
              <a:rPr lang="ja-JP" altLang="en-US" sz="2400" u="sng" dirty="0" smtClean="0"/>
              <a:t>４．介護人材の確保・介護現場の革新</a:t>
            </a:r>
            <a:endParaRPr lang="en-US" altLang="ja-JP" sz="2400" u="sng" dirty="0"/>
          </a:p>
          <a:p>
            <a:pPr marL="0" indent="0">
              <a:buNone/>
            </a:pPr>
            <a:r>
              <a:rPr lang="ja-JP" altLang="en-US" dirty="0" smtClean="0"/>
              <a:t>○</a:t>
            </a:r>
            <a:r>
              <a:rPr lang="ja-JP" altLang="en-US" dirty="0"/>
              <a:t>ハラスメント</a:t>
            </a:r>
            <a:r>
              <a:rPr lang="ja-JP" altLang="en-US" dirty="0" smtClean="0"/>
              <a:t>対策の強化（</a:t>
            </a:r>
            <a:r>
              <a:rPr lang="en-US" altLang="ja-JP" dirty="0" smtClean="0"/>
              <a:t>p115</a:t>
            </a:r>
            <a:r>
              <a:rPr lang="ja-JP" altLang="en-US" dirty="0" smtClean="0"/>
              <a:t>）</a:t>
            </a:r>
            <a:endParaRPr lang="en-US" altLang="ja-JP" dirty="0" smtClean="0"/>
          </a:p>
          <a:p>
            <a:pPr marL="0" indent="0">
              <a:buNone/>
            </a:pPr>
            <a:r>
              <a:rPr lang="ja-JP" altLang="en-US" sz="2000" dirty="0"/>
              <a:t>介護サービス事業者の適切なハラスメント対策を強化する観点から、全ての介護サービス事業者に、男女</a:t>
            </a:r>
            <a:r>
              <a:rPr lang="ja-JP" altLang="en-US" sz="2000" dirty="0" smtClean="0"/>
              <a:t>雇用機会</a:t>
            </a:r>
            <a:r>
              <a:rPr lang="ja-JP" altLang="en-US" sz="2000" dirty="0"/>
              <a:t>均等法等におけるハラスメント対策に関する事業者の責務を踏まえつつ、ハラスメント対策を求めること</a:t>
            </a:r>
            <a:r>
              <a:rPr lang="ja-JP" altLang="en-US" sz="2000" dirty="0" smtClean="0"/>
              <a:t>とされました。</a:t>
            </a:r>
            <a:endParaRPr lang="en-US" altLang="ja-JP" sz="2000" dirty="0" smtClean="0"/>
          </a:p>
          <a:p>
            <a:pPr marL="0" indent="0">
              <a:buNone/>
            </a:pPr>
            <a:r>
              <a:rPr lang="ja-JP" altLang="en-US" sz="1400" dirty="0"/>
              <a:t>（参考）ハラスメント対策に関する事業主への義務付けの状況</a:t>
            </a:r>
          </a:p>
          <a:p>
            <a:pPr marL="0" indent="0">
              <a:buNone/>
            </a:pPr>
            <a:r>
              <a:rPr lang="ja-JP" altLang="en-US" sz="1400" dirty="0" smtClean="0"/>
              <a:t>・職場におけるセクシュアルハラスメントについては男女雇用機会均等法において、職場におけるパワーハラスメントについては労働施策総合推進法において、事業主に対して、事業主の方針等の明確化や相談体制の整備等の雇用管理上の措置を講じることを義務付けている。（パワーハラスメントの義務付けについて、大企業は令和２年６月</a:t>
            </a:r>
            <a:r>
              <a:rPr lang="ja-JP" altLang="en-US" sz="1400" dirty="0"/>
              <a:t>１</a:t>
            </a:r>
            <a:r>
              <a:rPr lang="ja-JP" altLang="en-US" sz="1400" dirty="0" smtClean="0"/>
              <a:t>日、中小企業は令和４年４月１日から施行（それまでは努力義務））</a:t>
            </a:r>
          </a:p>
          <a:p>
            <a:pPr marL="0" indent="0">
              <a:buNone/>
            </a:pPr>
            <a:r>
              <a:rPr lang="ja-JP" altLang="en-US" sz="1400" dirty="0" smtClean="0"/>
              <a:t>・職場関係者以外のサービス利用者等からのハラスメントに関しては、</a:t>
            </a:r>
          </a:p>
          <a:p>
            <a:pPr marL="0" indent="0">
              <a:buNone/>
            </a:pPr>
            <a:r>
              <a:rPr lang="ja-JP" altLang="en-US" sz="1400" dirty="0" smtClean="0"/>
              <a:t>① セクシュアルハラスメントについては、指針において、男女雇用機会均等法（昭和</a:t>
            </a:r>
            <a:r>
              <a:rPr lang="en-US" altLang="ja-JP" sz="1400" dirty="0" smtClean="0"/>
              <a:t>47</a:t>
            </a:r>
            <a:r>
              <a:rPr lang="ja-JP" altLang="en-US" sz="1400" dirty="0" smtClean="0"/>
              <a:t>年法律第</a:t>
            </a:r>
            <a:r>
              <a:rPr lang="en-US" altLang="ja-JP" sz="1400" dirty="0" smtClean="0"/>
              <a:t>113</a:t>
            </a:r>
            <a:r>
              <a:rPr lang="ja-JP" altLang="en-US" sz="1400" dirty="0" smtClean="0"/>
              <a:t>号）において事業主に対して義務付けている雇用管理上の措置義務の対象に含まれることが明確化された（令和２年６月１日より）。</a:t>
            </a:r>
          </a:p>
          <a:p>
            <a:pPr marL="0" indent="0">
              <a:buNone/>
            </a:pPr>
            <a:r>
              <a:rPr lang="ja-JP" altLang="en-US" sz="1400" dirty="0" smtClean="0"/>
              <a:t>② パワーハラスメントについては、法律による事業主の雇用管理上の措置義務の対象ではないものの、指針において、事業主が雇用管理上行うことが「望ましい取組」のとして防止対策を記載している（令和２年６月１日より）。</a:t>
            </a:r>
          </a:p>
          <a:p>
            <a:pPr marL="0" indent="0">
              <a:buNone/>
            </a:pPr>
            <a:r>
              <a:rPr lang="en-US" altLang="ja-JP" sz="1400" dirty="0" smtClean="0"/>
              <a:t>※</a:t>
            </a:r>
            <a:r>
              <a:rPr lang="ja-JP" altLang="en-US" sz="1400" dirty="0" smtClean="0"/>
              <a:t>職場におけるセクシュアルハラスメント</a:t>
            </a:r>
          </a:p>
          <a:p>
            <a:pPr marL="0" indent="0">
              <a:buNone/>
            </a:pPr>
            <a:r>
              <a:rPr lang="ja-JP" altLang="en-US" sz="1400" dirty="0" smtClean="0"/>
              <a:t>＝ 職場において行われる性的な言動に対する労働者の対応により当該労働者がその労働条件につき不利益を受けるもの又は当該性的な言動により労働者の就業環境が害されるもの。</a:t>
            </a:r>
          </a:p>
          <a:p>
            <a:pPr marL="0" indent="0">
              <a:buNone/>
            </a:pPr>
            <a:r>
              <a:rPr lang="en-US" altLang="ja-JP" sz="1400" dirty="0" smtClean="0"/>
              <a:t>※</a:t>
            </a:r>
            <a:r>
              <a:rPr lang="ja-JP" altLang="en-US" sz="1400" dirty="0" smtClean="0"/>
              <a:t>職場におけるパワーハラスメント</a:t>
            </a:r>
          </a:p>
          <a:p>
            <a:pPr marL="0" indent="0">
              <a:buNone/>
            </a:pPr>
            <a:r>
              <a:rPr lang="ja-JP" altLang="en-US" sz="1400" dirty="0" smtClean="0"/>
              <a:t>＝ 職場において行われる</a:t>
            </a:r>
            <a:r>
              <a:rPr lang="en-US" altLang="ja-JP" sz="1400" dirty="0" smtClean="0"/>
              <a:t>ⅰ</a:t>
            </a:r>
            <a:r>
              <a:rPr lang="ja-JP" altLang="en-US" sz="1400" dirty="0" smtClean="0"/>
              <a:t>優越的な関係を背景とした言動であって、</a:t>
            </a:r>
            <a:r>
              <a:rPr lang="en-US" altLang="ja-JP" sz="1400" dirty="0" smtClean="0"/>
              <a:t>ⅱ</a:t>
            </a:r>
            <a:r>
              <a:rPr lang="ja-JP" altLang="en-US" sz="1400" dirty="0" smtClean="0"/>
              <a:t>業務上必要かつ相当な範囲を超えたものにより、</a:t>
            </a:r>
            <a:r>
              <a:rPr lang="en-US" altLang="ja-JP" sz="1400" dirty="0" smtClean="0"/>
              <a:t>ⅲ</a:t>
            </a:r>
            <a:r>
              <a:rPr lang="ja-JP" altLang="en-US" sz="1400" dirty="0" smtClean="0"/>
              <a:t>労働者の就業環境が害されるもの　　　　であり、</a:t>
            </a:r>
            <a:r>
              <a:rPr lang="en-US" altLang="ja-JP" sz="1400" dirty="0" smtClean="0"/>
              <a:t>ⅰ</a:t>
            </a:r>
            <a:r>
              <a:rPr lang="ja-JP" altLang="en-US" sz="1400" dirty="0" smtClean="0"/>
              <a:t>から</a:t>
            </a:r>
            <a:r>
              <a:rPr lang="en-US" altLang="ja-JP" sz="1400" dirty="0" smtClean="0"/>
              <a:t>ⅲ</a:t>
            </a:r>
            <a:r>
              <a:rPr lang="ja-JP" altLang="en-US" sz="1400" dirty="0" err="1" smtClean="0"/>
              <a:t>までの</a:t>
            </a:r>
            <a:r>
              <a:rPr lang="ja-JP" altLang="en-US" sz="1400" dirty="0" smtClean="0"/>
              <a:t>要素を全て満たすもの。</a:t>
            </a:r>
            <a:endParaRPr lang="en-US" altLang="ja-JP" sz="1400" dirty="0" smtClean="0"/>
          </a:p>
          <a:p>
            <a:pPr marL="0" indent="0">
              <a:buNone/>
            </a:pPr>
            <a:endParaRPr lang="en-US" altLang="ja-JP" sz="20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36</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・令和３年度介護報酬改定における改定事項について（厚生労働省）</a:t>
            </a:r>
            <a:endParaRPr lang="en-US" altLang="ja-JP" sz="1600" dirty="0"/>
          </a:p>
        </p:txBody>
      </p:sp>
      <p:sp>
        <p:nvSpPr>
          <p:cNvPr id="8" name="テキスト ボックス 7"/>
          <p:cNvSpPr txBox="1"/>
          <p:nvPr/>
        </p:nvSpPr>
        <p:spPr>
          <a:xfrm>
            <a:off x="5504332" y="1531357"/>
            <a:ext cx="2030506" cy="369332"/>
          </a:xfrm>
          <a:prstGeom prst="rect">
            <a:avLst/>
          </a:prstGeom>
          <a:noFill/>
          <a:ln>
            <a:solidFill>
              <a:schemeClr val="tx1"/>
            </a:solidFill>
          </a:ln>
        </p:spPr>
        <p:txBody>
          <a:bodyPr wrap="square" rtlCol="0">
            <a:spAutoFit/>
          </a:bodyPr>
          <a:lstStyle/>
          <a:p>
            <a:pPr algn="ctr"/>
            <a:r>
              <a:rPr kumimoji="1" lang="ja-JP" altLang="en-US" dirty="0" smtClean="0"/>
              <a:t>重点指導事項</a:t>
            </a:r>
            <a:r>
              <a:rPr lang="ja-JP" altLang="en-US" dirty="0" smtClean="0"/>
              <a:t>③</a:t>
            </a:r>
            <a:endParaRPr kumimoji="1" lang="ja-JP" altLang="en-US" dirty="0"/>
          </a:p>
        </p:txBody>
      </p:sp>
      <p:sp>
        <p:nvSpPr>
          <p:cNvPr id="6" name="テキスト ボックス 5"/>
          <p:cNvSpPr txBox="1"/>
          <p:nvPr/>
        </p:nvSpPr>
        <p:spPr>
          <a:xfrm>
            <a:off x="838200" y="2647671"/>
            <a:ext cx="10515600" cy="3060000"/>
          </a:xfrm>
          <a:prstGeom prst="rect">
            <a:avLst/>
          </a:prstGeom>
          <a:noFill/>
          <a:ln>
            <a:solidFill>
              <a:schemeClr val="tx1"/>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37092784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令和３年度介護報酬改定について⑧</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smtClean="0"/>
              <a:t>４．介護人材の確保・介護現場の革新</a:t>
            </a:r>
            <a:endParaRPr lang="en-US" altLang="ja-JP" sz="2400" u="sng" dirty="0"/>
          </a:p>
          <a:p>
            <a:pPr marL="0" indent="0">
              <a:buNone/>
            </a:pPr>
            <a:r>
              <a:rPr lang="ja-JP" altLang="en-US" sz="2400" dirty="0" smtClean="0"/>
              <a:t>○会議や多職種連携における</a:t>
            </a:r>
            <a:r>
              <a:rPr lang="en-US" altLang="ja-JP" sz="2400" dirty="0" smtClean="0"/>
              <a:t>ICT</a:t>
            </a:r>
            <a:r>
              <a:rPr lang="ja-JP" altLang="en-US" sz="2400" dirty="0" smtClean="0"/>
              <a:t>の活用（</a:t>
            </a:r>
            <a:r>
              <a:rPr lang="en-US" altLang="ja-JP" sz="2400" dirty="0" smtClean="0"/>
              <a:t>p120</a:t>
            </a:r>
            <a:r>
              <a:rPr lang="ja-JP" altLang="en-US" sz="2400" dirty="0" smtClean="0"/>
              <a:t>）</a:t>
            </a:r>
            <a:endParaRPr lang="en-US" altLang="ja-JP" sz="2400" dirty="0" smtClean="0"/>
          </a:p>
          <a:p>
            <a:pPr marL="0" indent="0">
              <a:buNone/>
            </a:pPr>
            <a:r>
              <a:rPr lang="ja-JP" altLang="en-US" sz="2000" dirty="0"/>
              <a:t>運営基準や加算の要件等において実施が求められる各種会議等（利用者の居宅を訪問しての実施が求められるものを</a:t>
            </a:r>
            <a:r>
              <a:rPr lang="ja-JP" altLang="en-US" sz="2000" dirty="0" smtClean="0"/>
              <a:t>除く</a:t>
            </a:r>
            <a:r>
              <a:rPr lang="ja-JP" altLang="en-US" sz="2000" dirty="0"/>
              <a:t>）について、感染防止や多職種連携の促進の観点から、以下</a:t>
            </a:r>
            <a:r>
              <a:rPr lang="ja-JP" altLang="en-US" sz="2000" dirty="0" smtClean="0"/>
              <a:t>のとおり見直しが行われました。</a:t>
            </a:r>
            <a:endParaRPr lang="en-US" altLang="ja-JP" sz="2000" dirty="0" smtClean="0"/>
          </a:p>
          <a:p>
            <a:pPr marL="0" indent="0">
              <a:buNone/>
            </a:pPr>
            <a:endParaRPr lang="en-US" altLang="ja-JP" sz="1800" dirty="0" smtClean="0"/>
          </a:p>
          <a:p>
            <a:pPr marL="0" indent="0">
              <a:buNone/>
            </a:pPr>
            <a:r>
              <a:rPr lang="ja-JP" altLang="en-US" sz="1800" dirty="0"/>
              <a:t>・利用者等が参加せず、医療・介護の関係者のみで実施するものについて、「医療・介護関係事業者に</a:t>
            </a:r>
            <a:r>
              <a:rPr lang="ja-JP" altLang="en-US" sz="1800" dirty="0" smtClean="0"/>
              <a:t>おける個人</a:t>
            </a:r>
            <a:r>
              <a:rPr lang="ja-JP" altLang="en-US" sz="1800" dirty="0"/>
              <a:t>情報の適切な取扱のためのガイダンス」及び「医療情報システムの安全管理に関するガイドライン」等</a:t>
            </a:r>
            <a:r>
              <a:rPr lang="ja-JP" altLang="en-US" sz="1800" dirty="0" smtClean="0"/>
              <a:t>を参考</a:t>
            </a:r>
            <a:r>
              <a:rPr lang="ja-JP" altLang="en-US" sz="1800" dirty="0"/>
              <a:t>にして、テレビ電話等を活用しての実施を認める。</a:t>
            </a:r>
          </a:p>
          <a:p>
            <a:pPr marL="0" indent="0">
              <a:buNone/>
            </a:pPr>
            <a:r>
              <a:rPr lang="ja-JP" altLang="en-US" sz="1800" dirty="0"/>
              <a:t>・利用者等が参加して実施するものについて、上記に加えて、利用者等の同意を得た上で、テレビ電話等を</a:t>
            </a:r>
            <a:r>
              <a:rPr lang="ja-JP" altLang="en-US" sz="1800" dirty="0" smtClean="0"/>
              <a:t>活用</a:t>
            </a:r>
            <a:r>
              <a:rPr lang="ja-JP" altLang="en-US" sz="1800" dirty="0"/>
              <a:t>しての実施を認める。</a:t>
            </a:r>
            <a:endParaRPr lang="en-US" altLang="ja-JP" sz="1800"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37</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・令和３年度介護報酬改定における改定事項について（厚生労働省）</a:t>
            </a:r>
            <a:endParaRPr lang="en-US" altLang="ja-JP" sz="1600" dirty="0"/>
          </a:p>
        </p:txBody>
      </p:sp>
      <p:sp>
        <p:nvSpPr>
          <p:cNvPr id="8" name="テキスト ボックス 7"/>
          <p:cNvSpPr txBox="1"/>
          <p:nvPr/>
        </p:nvSpPr>
        <p:spPr>
          <a:xfrm>
            <a:off x="7534837" y="1718696"/>
            <a:ext cx="2030506" cy="369332"/>
          </a:xfrm>
          <a:prstGeom prst="rect">
            <a:avLst/>
          </a:prstGeom>
          <a:noFill/>
          <a:ln>
            <a:solidFill>
              <a:schemeClr val="tx1"/>
            </a:solidFill>
          </a:ln>
        </p:spPr>
        <p:txBody>
          <a:bodyPr wrap="square" rtlCol="0">
            <a:spAutoFit/>
          </a:bodyPr>
          <a:lstStyle/>
          <a:p>
            <a:pPr algn="ctr"/>
            <a:r>
              <a:rPr kumimoji="1" lang="ja-JP" altLang="en-US" dirty="0" smtClean="0"/>
              <a:t>重点指導事項</a:t>
            </a:r>
            <a:r>
              <a:rPr lang="ja-JP" altLang="en-US" dirty="0" smtClean="0"/>
              <a:t>③</a:t>
            </a:r>
            <a:endParaRPr kumimoji="1" lang="ja-JP" altLang="en-US" dirty="0"/>
          </a:p>
        </p:txBody>
      </p:sp>
      <p:sp>
        <p:nvSpPr>
          <p:cNvPr id="9" name="テキスト ボックス 8"/>
          <p:cNvSpPr txBox="1"/>
          <p:nvPr/>
        </p:nvSpPr>
        <p:spPr>
          <a:xfrm>
            <a:off x="838200" y="3372987"/>
            <a:ext cx="10515600" cy="1692000"/>
          </a:xfrm>
          <a:prstGeom prst="rect">
            <a:avLst/>
          </a:prstGeom>
          <a:noFill/>
          <a:ln>
            <a:solidFill>
              <a:schemeClr val="tx1"/>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7657473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令和３年度介護報酬改定について⑨</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smtClean="0"/>
              <a:t>４．介護人材の確保・介護現場の革新</a:t>
            </a:r>
            <a:endParaRPr lang="en-US" altLang="ja-JP" sz="2400" u="sng" dirty="0"/>
          </a:p>
          <a:p>
            <a:pPr marL="0" indent="0">
              <a:buNone/>
            </a:pPr>
            <a:r>
              <a:rPr lang="ja-JP" altLang="en-US" sz="2400" dirty="0" smtClean="0"/>
              <a:t>○利用者への説明・同意等に係る見直し（</a:t>
            </a:r>
            <a:r>
              <a:rPr lang="en-US" altLang="ja-JP" sz="2400" dirty="0" smtClean="0"/>
              <a:t>p136</a:t>
            </a:r>
            <a:r>
              <a:rPr lang="ja-JP" altLang="en-US" sz="2400" dirty="0" smtClean="0"/>
              <a:t>）</a:t>
            </a:r>
            <a:endParaRPr lang="en-US" altLang="ja-JP" sz="2400" dirty="0" smtClean="0"/>
          </a:p>
          <a:p>
            <a:pPr marL="0" indent="0">
              <a:buNone/>
            </a:pPr>
            <a:r>
              <a:rPr lang="ja-JP" altLang="en-US" sz="1800" dirty="0"/>
              <a:t>利用者の利便性向上や介護サービス事業者の業務負担軽減の観点から、政府の方針も踏まえ、ケアプランや</a:t>
            </a:r>
            <a:r>
              <a:rPr lang="ja-JP" altLang="en-US" sz="1800" dirty="0" smtClean="0"/>
              <a:t>重要</a:t>
            </a:r>
            <a:r>
              <a:rPr lang="ja-JP" altLang="en-US" sz="1800" dirty="0"/>
              <a:t>事項説明書等における利用者等への説明・同意について、以下</a:t>
            </a:r>
            <a:r>
              <a:rPr lang="ja-JP" altLang="en-US" sz="1800" dirty="0" smtClean="0"/>
              <a:t>のとお</a:t>
            </a:r>
            <a:r>
              <a:rPr lang="ja-JP" altLang="en-US" sz="1800" dirty="0"/>
              <a:t>り</a:t>
            </a:r>
            <a:r>
              <a:rPr lang="ja-JP" altLang="en-US" sz="1800" dirty="0" smtClean="0"/>
              <a:t>見直しが行われました。</a:t>
            </a:r>
            <a:endParaRPr lang="en-US" altLang="ja-JP" sz="1800" dirty="0" smtClean="0"/>
          </a:p>
          <a:p>
            <a:pPr marL="0" indent="0">
              <a:buNone/>
            </a:pPr>
            <a:r>
              <a:rPr lang="ja-JP" altLang="en-US" sz="1600" dirty="0"/>
              <a:t>・</a:t>
            </a:r>
            <a:r>
              <a:rPr lang="ja-JP" altLang="en-US" sz="1600" dirty="0" smtClean="0"/>
              <a:t>書面</a:t>
            </a:r>
            <a:r>
              <a:rPr lang="ja-JP" altLang="en-US" sz="1600" dirty="0"/>
              <a:t>で説明・同意等を行うものについて、電磁的記録による対応を原則認めることとする。</a:t>
            </a:r>
          </a:p>
          <a:p>
            <a:pPr marL="0" indent="0">
              <a:buNone/>
            </a:pPr>
            <a:r>
              <a:rPr lang="ja-JP" altLang="en-US" sz="1600" dirty="0"/>
              <a:t>・</a:t>
            </a:r>
            <a:r>
              <a:rPr lang="ja-JP" altLang="en-US" sz="1600" dirty="0" smtClean="0"/>
              <a:t>利用者</a:t>
            </a:r>
            <a:r>
              <a:rPr lang="ja-JP" altLang="en-US" sz="1600" dirty="0"/>
              <a:t>等の署名・押印について、求めないことが可能であること及びその場合の代替手段を明示すると</a:t>
            </a:r>
            <a:r>
              <a:rPr lang="ja-JP" altLang="en-US" sz="1600" dirty="0" smtClean="0"/>
              <a:t>ともに</a:t>
            </a:r>
            <a:r>
              <a:rPr lang="ja-JP" altLang="en-US" sz="1600" dirty="0"/>
              <a:t>、様式例から押印欄を削除する</a:t>
            </a:r>
            <a:r>
              <a:rPr lang="ja-JP" altLang="en-US" sz="1600" dirty="0" smtClean="0"/>
              <a:t>。</a:t>
            </a:r>
            <a:endParaRPr lang="en-US" altLang="ja-JP" sz="1600" dirty="0" smtClean="0"/>
          </a:p>
          <a:p>
            <a:pPr marL="0" indent="0">
              <a:buNone/>
            </a:pPr>
            <a:endParaRPr lang="en-US" altLang="ja-JP" sz="1600" dirty="0" smtClean="0"/>
          </a:p>
          <a:p>
            <a:pPr marL="0" indent="0">
              <a:buNone/>
            </a:pPr>
            <a:r>
              <a:rPr lang="ja-JP" altLang="en-US" sz="2400" dirty="0" smtClean="0"/>
              <a:t>○員数の記載や変更届出の明確化（</a:t>
            </a:r>
            <a:r>
              <a:rPr lang="en-US" altLang="ja-JP" sz="2400" dirty="0" smtClean="0"/>
              <a:t>p137</a:t>
            </a:r>
            <a:r>
              <a:rPr lang="ja-JP" altLang="en-US" sz="2400" dirty="0" smtClean="0"/>
              <a:t>）</a:t>
            </a:r>
            <a:endParaRPr lang="en-US" altLang="ja-JP" sz="2400" dirty="0" smtClean="0"/>
          </a:p>
          <a:p>
            <a:pPr marL="0" indent="0">
              <a:buNone/>
            </a:pPr>
            <a:r>
              <a:rPr lang="ja-JP" altLang="en-US" sz="1800" dirty="0"/>
              <a:t>介護サービス事業者の業務負担軽減やいわゆるローカルルールの解消を図る観点から、運営規程や重要事項</a:t>
            </a:r>
            <a:r>
              <a:rPr lang="ja-JP" altLang="en-US" sz="1800" dirty="0" smtClean="0"/>
              <a:t>説明書</a:t>
            </a:r>
            <a:r>
              <a:rPr lang="ja-JP" altLang="en-US" sz="1800" dirty="0"/>
              <a:t>に記載する従業員の「員数」について、「○○人以上」と記載することが可能であること及び運営規程に</a:t>
            </a:r>
            <a:r>
              <a:rPr lang="ja-JP" altLang="en-US" sz="1800" dirty="0" smtClean="0"/>
              <a:t>おける</a:t>
            </a:r>
            <a:r>
              <a:rPr lang="ja-JP" altLang="en-US" sz="1800" dirty="0"/>
              <a:t>「従業者の職種、員数及び職務の内容」について、その変更の届出は年１回で足りる</a:t>
            </a:r>
            <a:r>
              <a:rPr lang="ja-JP" altLang="en-US" sz="1800" dirty="0" smtClean="0"/>
              <a:t>こと</a:t>
            </a:r>
            <a:r>
              <a:rPr lang="ja-JP" altLang="en-US" sz="1800" dirty="0"/>
              <a:t>が</a:t>
            </a:r>
            <a:r>
              <a:rPr lang="ja-JP" altLang="en-US" sz="1800" dirty="0" smtClean="0"/>
              <a:t>明確化されました。</a:t>
            </a:r>
            <a:endParaRPr lang="en-US" altLang="ja-JP" sz="1800" dirty="0"/>
          </a:p>
          <a:p>
            <a:pPr marL="0" indent="0">
              <a:buNone/>
            </a:pPr>
            <a:endParaRPr lang="en-US" altLang="ja-JP" sz="20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38</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・令和３年度介護報酬改定における改定事項について（厚生労働省）</a:t>
            </a:r>
            <a:endParaRPr lang="en-US" altLang="ja-JP" sz="1600" dirty="0"/>
          </a:p>
        </p:txBody>
      </p:sp>
      <p:sp>
        <p:nvSpPr>
          <p:cNvPr id="8" name="テキスト ボックス 7"/>
          <p:cNvSpPr txBox="1"/>
          <p:nvPr/>
        </p:nvSpPr>
        <p:spPr>
          <a:xfrm>
            <a:off x="7346576" y="1719632"/>
            <a:ext cx="2160494" cy="369332"/>
          </a:xfrm>
          <a:prstGeom prst="rect">
            <a:avLst/>
          </a:prstGeom>
          <a:noFill/>
          <a:ln>
            <a:solidFill>
              <a:schemeClr val="tx1"/>
            </a:solidFill>
          </a:ln>
        </p:spPr>
        <p:txBody>
          <a:bodyPr wrap="square" rtlCol="0">
            <a:spAutoFit/>
          </a:bodyPr>
          <a:lstStyle/>
          <a:p>
            <a:pPr algn="ctr"/>
            <a:r>
              <a:rPr kumimoji="1" lang="ja-JP" altLang="en-US" dirty="0" smtClean="0"/>
              <a:t>重点指導事項</a:t>
            </a:r>
            <a:r>
              <a:rPr lang="ja-JP" altLang="en-US" dirty="0" smtClean="0"/>
              <a:t>③⑤</a:t>
            </a:r>
            <a:endParaRPr kumimoji="1" lang="ja-JP" altLang="en-US" dirty="0"/>
          </a:p>
        </p:txBody>
      </p:sp>
      <p:sp>
        <p:nvSpPr>
          <p:cNvPr id="10" name="テキスト ボックス 9"/>
          <p:cNvSpPr txBox="1"/>
          <p:nvPr/>
        </p:nvSpPr>
        <p:spPr>
          <a:xfrm>
            <a:off x="838200" y="2772922"/>
            <a:ext cx="10515600" cy="1008000"/>
          </a:xfrm>
          <a:prstGeom prst="rect">
            <a:avLst/>
          </a:prstGeom>
          <a:noFill/>
          <a:ln>
            <a:solidFill>
              <a:schemeClr val="tx1"/>
            </a:solidFill>
          </a:ln>
        </p:spPr>
        <p:txBody>
          <a:bodyPr wrap="square" rtlCol="0">
            <a:spAutoFit/>
          </a:bodyPr>
          <a:lstStyle/>
          <a:p>
            <a:endParaRPr kumimoji="1" lang="ja-JP" altLang="en-US" dirty="0"/>
          </a:p>
        </p:txBody>
      </p:sp>
      <p:sp>
        <p:nvSpPr>
          <p:cNvPr id="11" name="テキスト ボックス 10"/>
          <p:cNvSpPr txBox="1"/>
          <p:nvPr/>
        </p:nvSpPr>
        <p:spPr>
          <a:xfrm>
            <a:off x="6651811" y="4090248"/>
            <a:ext cx="2160494" cy="369332"/>
          </a:xfrm>
          <a:prstGeom prst="rect">
            <a:avLst/>
          </a:prstGeom>
          <a:noFill/>
          <a:ln>
            <a:solidFill>
              <a:schemeClr val="tx1"/>
            </a:solidFill>
          </a:ln>
        </p:spPr>
        <p:txBody>
          <a:bodyPr wrap="square" rtlCol="0">
            <a:spAutoFit/>
          </a:bodyPr>
          <a:lstStyle/>
          <a:p>
            <a:pPr algn="ctr"/>
            <a:r>
              <a:rPr kumimoji="1" lang="ja-JP" altLang="en-US" dirty="0" smtClean="0"/>
              <a:t>重点指導事項</a:t>
            </a:r>
            <a:r>
              <a:rPr lang="ja-JP" altLang="en-US" dirty="0" smtClean="0"/>
              <a:t>③⑤</a:t>
            </a:r>
            <a:endParaRPr kumimoji="1" lang="ja-JP" altLang="en-US" dirty="0"/>
          </a:p>
        </p:txBody>
      </p:sp>
    </p:spTree>
    <p:extLst>
      <p:ext uri="{BB962C8B-B14F-4D97-AF65-F5344CB8AC3E}">
        <p14:creationId xmlns:p14="http://schemas.microsoft.com/office/powerpoint/2010/main" val="4968061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令和３年度介護報酬改定について⑩</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u="sng" dirty="0" smtClean="0"/>
              <a:t>４．介護人材の確保・介護現場の革新</a:t>
            </a:r>
            <a:endParaRPr lang="en-US" altLang="ja-JP" sz="2400" u="sng" dirty="0"/>
          </a:p>
          <a:p>
            <a:pPr marL="0" indent="0">
              <a:buNone/>
            </a:pPr>
            <a:r>
              <a:rPr lang="ja-JP" altLang="en-US" sz="2400" dirty="0" smtClean="0"/>
              <a:t>○</a:t>
            </a:r>
            <a:r>
              <a:rPr lang="ja-JP" altLang="en-US" sz="2400" dirty="0"/>
              <a:t>記録</a:t>
            </a:r>
            <a:r>
              <a:rPr lang="ja-JP" altLang="en-US" sz="2400" dirty="0" smtClean="0"/>
              <a:t>の</a:t>
            </a:r>
            <a:r>
              <a:rPr lang="ja-JP" altLang="en-US" sz="2400" dirty="0"/>
              <a:t>保存</a:t>
            </a:r>
            <a:r>
              <a:rPr lang="ja-JP" altLang="en-US" sz="2400" dirty="0" smtClean="0"/>
              <a:t>等に係る見直し（</a:t>
            </a:r>
            <a:r>
              <a:rPr lang="en-US" altLang="ja-JP" sz="2400" dirty="0" smtClean="0"/>
              <a:t>p138</a:t>
            </a:r>
            <a:r>
              <a:rPr lang="ja-JP" altLang="en-US" sz="2400" dirty="0" smtClean="0"/>
              <a:t>）</a:t>
            </a:r>
            <a:endParaRPr lang="en-US" altLang="ja-JP" sz="2400" dirty="0" smtClean="0"/>
          </a:p>
          <a:p>
            <a:pPr marL="0" indent="0">
              <a:buNone/>
            </a:pPr>
            <a:r>
              <a:rPr lang="ja-JP" altLang="en-US" sz="1800" dirty="0"/>
              <a:t>介護サービス事業者の業務負担軽減やいわゆるローカルルールの解消を図る観点から、介護サービス事業者</a:t>
            </a:r>
            <a:r>
              <a:rPr lang="ja-JP" altLang="en-US" sz="1800" dirty="0" smtClean="0"/>
              <a:t>における</a:t>
            </a:r>
            <a:r>
              <a:rPr lang="ja-JP" altLang="en-US" sz="1800" dirty="0"/>
              <a:t>諸記録の保存、交付等について、適切な個人情報の取り扱いを求めた上で、電磁的な対応を原則認める</a:t>
            </a:r>
            <a:r>
              <a:rPr lang="ja-JP" altLang="en-US" sz="1800" dirty="0" smtClean="0"/>
              <a:t>こと</a:t>
            </a:r>
            <a:r>
              <a:rPr lang="ja-JP" altLang="en-US" sz="1800" dirty="0"/>
              <a:t>とし、その</a:t>
            </a:r>
            <a:r>
              <a:rPr lang="ja-JP" altLang="en-US" sz="1800" dirty="0" smtClean="0"/>
              <a:t>範囲</a:t>
            </a:r>
            <a:r>
              <a:rPr lang="ja-JP" altLang="en-US" sz="1800" dirty="0"/>
              <a:t>が</a:t>
            </a:r>
            <a:r>
              <a:rPr lang="ja-JP" altLang="en-US" sz="1800" dirty="0" smtClean="0"/>
              <a:t>明確化されました。</a:t>
            </a:r>
            <a:endParaRPr lang="en-US" altLang="ja-JP" sz="1800" dirty="0" smtClean="0"/>
          </a:p>
          <a:p>
            <a:pPr marL="0" indent="0">
              <a:buNone/>
            </a:pPr>
            <a:r>
              <a:rPr lang="ja-JP" altLang="en-US" sz="1800" dirty="0" smtClean="0"/>
              <a:t>また、記録</a:t>
            </a:r>
            <a:r>
              <a:rPr lang="ja-JP" altLang="en-US" sz="1800" dirty="0"/>
              <a:t>の保存期間について、他の制度の取り扱いも参考としつつ、</a:t>
            </a:r>
            <a:r>
              <a:rPr lang="ja-JP" altLang="en-US" sz="1800" dirty="0" smtClean="0"/>
              <a:t>明確化</a:t>
            </a:r>
            <a:r>
              <a:rPr lang="ja-JP" altLang="en-US" sz="1800" dirty="0"/>
              <a:t>が</a:t>
            </a:r>
            <a:r>
              <a:rPr lang="ja-JP" altLang="en-US" sz="1800" dirty="0" smtClean="0"/>
              <a:t>図られました。</a:t>
            </a:r>
            <a:endParaRPr lang="en-US" altLang="ja-JP" sz="1800" dirty="0" smtClean="0"/>
          </a:p>
          <a:p>
            <a:pPr marL="0" indent="0">
              <a:buNone/>
            </a:pPr>
            <a:r>
              <a:rPr lang="ja-JP" altLang="en-US" sz="1800" dirty="0" smtClean="0"/>
              <a:t>　→　加須市においては、条例で定める記録等は「その完結の日から５年間保存する」こととされています。</a:t>
            </a:r>
            <a:endParaRPr lang="en-US" altLang="ja-JP" sz="1800" dirty="0" smtClean="0"/>
          </a:p>
          <a:p>
            <a:pPr marL="0" indent="0">
              <a:buNone/>
            </a:pPr>
            <a:endParaRPr lang="en-US" altLang="ja-JP" sz="1800" dirty="0" smtClean="0"/>
          </a:p>
          <a:p>
            <a:pPr marL="0" indent="0">
              <a:buNone/>
            </a:pPr>
            <a:r>
              <a:rPr lang="ja-JP" altLang="en-US" sz="2400" dirty="0" smtClean="0"/>
              <a:t>○運営規程等の掲示に係る見直し（</a:t>
            </a:r>
            <a:r>
              <a:rPr lang="en-US" altLang="ja-JP" sz="2400" dirty="0" smtClean="0"/>
              <a:t>p139</a:t>
            </a:r>
            <a:r>
              <a:rPr lang="ja-JP" altLang="en-US" sz="2400" dirty="0" smtClean="0"/>
              <a:t>）</a:t>
            </a:r>
            <a:endParaRPr lang="en-US" altLang="ja-JP" sz="2400" dirty="0" smtClean="0"/>
          </a:p>
          <a:p>
            <a:pPr marL="0" indent="0">
              <a:buNone/>
            </a:pPr>
            <a:r>
              <a:rPr lang="ja-JP" altLang="en-US" sz="1800" dirty="0"/>
              <a:t>介護サービス事業者の業務負担軽減や利用者の利便性の向上を図る観点から、運営規程等の重要事項について</a:t>
            </a:r>
            <a:r>
              <a:rPr lang="ja-JP" altLang="en-US" sz="1800" dirty="0" smtClean="0"/>
              <a:t>、事業所</a:t>
            </a:r>
            <a:r>
              <a:rPr lang="ja-JP" altLang="en-US" sz="1800" dirty="0"/>
              <a:t>の掲示だけでなく、閲覧可能な形でファイル等で備え置くこと</a:t>
            </a:r>
            <a:r>
              <a:rPr lang="ja-JP" altLang="en-US" sz="1800" dirty="0" smtClean="0"/>
              <a:t>等が可能となりました。</a:t>
            </a:r>
            <a:endParaRPr lang="en-US" altLang="ja-JP" sz="18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39</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・令和３年度介護報酬改定における改定事項について（厚生労働省）</a:t>
            </a:r>
            <a:endParaRPr lang="en-US" altLang="ja-JP" sz="1600" dirty="0"/>
          </a:p>
        </p:txBody>
      </p:sp>
      <p:sp>
        <p:nvSpPr>
          <p:cNvPr id="8" name="テキスト ボックス 7"/>
          <p:cNvSpPr txBox="1"/>
          <p:nvPr/>
        </p:nvSpPr>
        <p:spPr>
          <a:xfrm>
            <a:off x="5988429" y="1706185"/>
            <a:ext cx="2160494" cy="369332"/>
          </a:xfrm>
          <a:prstGeom prst="rect">
            <a:avLst/>
          </a:prstGeom>
          <a:noFill/>
          <a:ln>
            <a:solidFill>
              <a:schemeClr val="tx1"/>
            </a:solidFill>
          </a:ln>
        </p:spPr>
        <p:txBody>
          <a:bodyPr wrap="square" rtlCol="0">
            <a:spAutoFit/>
          </a:bodyPr>
          <a:lstStyle/>
          <a:p>
            <a:pPr algn="ctr"/>
            <a:r>
              <a:rPr kumimoji="1" lang="ja-JP" altLang="en-US" dirty="0" smtClean="0"/>
              <a:t>重点指導事項</a:t>
            </a:r>
            <a:r>
              <a:rPr lang="ja-JP" altLang="en-US" dirty="0" smtClean="0"/>
              <a:t>③</a:t>
            </a:r>
            <a:endParaRPr kumimoji="1" lang="ja-JP" altLang="en-US" dirty="0"/>
          </a:p>
        </p:txBody>
      </p:sp>
      <p:sp>
        <p:nvSpPr>
          <p:cNvPr id="11" name="テキスト ボックス 10"/>
          <p:cNvSpPr txBox="1"/>
          <p:nvPr/>
        </p:nvSpPr>
        <p:spPr>
          <a:xfrm>
            <a:off x="6651811" y="4170930"/>
            <a:ext cx="2160494" cy="369332"/>
          </a:xfrm>
          <a:prstGeom prst="rect">
            <a:avLst/>
          </a:prstGeom>
          <a:noFill/>
          <a:ln>
            <a:solidFill>
              <a:schemeClr val="tx1"/>
            </a:solidFill>
          </a:ln>
        </p:spPr>
        <p:txBody>
          <a:bodyPr wrap="square" rtlCol="0">
            <a:spAutoFit/>
          </a:bodyPr>
          <a:lstStyle/>
          <a:p>
            <a:pPr algn="ctr"/>
            <a:r>
              <a:rPr kumimoji="1" lang="ja-JP" altLang="en-US" dirty="0" smtClean="0"/>
              <a:t>重点指導事項</a:t>
            </a:r>
            <a:r>
              <a:rPr lang="ja-JP" altLang="en-US" dirty="0" smtClean="0"/>
              <a:t>③⑤</a:t>
            </a:r>
            <a:endParaRPr kumimoji="1" lang="ja-JP" altLang="en-US" dirty="0"/>
          </a:p>
        </p:txBody>
      </p:sp>
    </p:spTree>
    <p:extLst>
      <p:ext uri="{BB962C8B-B14F-4D97-AF65-F5344CB8AC3E}">
        <p14:creationId xmlns:p14="http://schemas.microsoft.com/office/powerpoint/2010/main" val="3281810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5991225"/>
          </a:xfrm>
        </p:spPr>
        <p:txBody>
          <a:bodyPr/>
          <a:lstStyle/>
          <a:p>
            <a:pPr algn="ctr"/>
            <a:r>
              <a:rPr lang="ja-JP" altLang="en-US" dirty="0" smtClean="0"/>
              <a:t>加須市の指導監査方針等について</a:t>
            </a:r>
            <a:endParaRPr kumimoji="1" lang="ja-JP" altLang="en-US"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4</a:t>
            </a:fld>
            <a:endParaRPr kumimoji="1" lang="ja-JP" altLang="en-US"/>
          </a:p>
        </p:txBody>
      </p:sp>
    </p:spTree>
    <p:extLst>
      <p:ext uri="{BB962C8B-B14F-4D97-AF65-F5344CB8AC3E}">
        <p14:creationId xmlns:p14="http://schemas.microsoft.com/office/powerpoint/2010/main" val="279498371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令和３年度介護報酬改定について</a:t>
            </a:r>
            <a:r>
              <a:rPr lang="ja-JP" altLang="en-US" sz="2800" dirty="0"/>
              <a:t>⑪</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lnSpcReduction="10000"/>
          </a:bodyPr>
          <a:lstStyle/>
          <a:p>
            <a:pPr marL="0" indent="0">
              <a:buNone/>
            </a:pPr>
            <a:r>
              <a:rPr lang="ja-JP" altLang="en-US" sz="2400" u="sng" dirty="0" smtClean="0"/>
              <a:t>６．その他</a:t>
            </a:r>
            <a:endParaRPr lang="en-US" altLang="ja-JP" sz="2400" u="sng" dirty="0"/>
          </a:p>
          <a:p>
            <a:pPr marL="0" indent="0">
              <a:buNone/>
            </a:pPr>
            <a:r>
              <a:rPr lang="ja-JP" altLang="en-US" sz="2400" dirty="0" smtClean="0"/>
              <a:t>○</a:t>
            </a:r>
            <a:r>
              <a:rPr lang="ja-JP" altLang="en-US" sz="2400" dirty="0"/>
              <a:t>高齢者虐待</a:t>
            </a:r>
            <a:r>
              <a:rPr lang="ja-JP" altLang="en-US" sz="2400" dirty="0" smtClean="0"/>
              <a:t>防止の推進（</a:t>
            </a:r>
            <a:r>
              <a:rPr lang="en-US" altLang="ja-JP" sz="2400" dirty="0" smtClean="0"/>
              <a:t>p159</a:t>
            </a:r>
            <a:r>
              <a:rPr lang="ja-JP" altLang="en-US" sz="2400" dirty="0" smtClean="0"/>
              <a:t>）</a:t>
            </a:r>
            <a:endParaRPr lang="en-US" altLang="ja-JP" sz="2400" dirty="0" smtClean="0"/>
          </a:p>
          <a:p>
            <a:pPr marL="0" indent="0">
              <a:buNone/>
            </a:pPr>
            <a:r>
              <a:rPr lang="ja-JP" altLang="en-US" sz="1800" dirty="0"/>
              <a:t>全ての介護サービス事業者を対象に、利用者の人権の擁護、虐待の防止等の観点から、虐待の発生又はその</a:t>
            </a:r>
            <a:r>
              <a:rPr lang="ja-JP" altLang="en-US" sz="1800" dirty="0" smtClean="0"/>
              <a:t>再発</a:t>
            </a:r>
            <a:r>
              <a:rPr lang="ja-JP" altLang="en-US" sz="1800" dirty="0"/>
              <a:t>を防止するための委員会の開催、指針の整備、研修の実施、担当者を定める</a:t>
            </a:r>
            <a:r>
              <a:rPr lang="ja-JP" altLang="en-US" sz="1800" dirty="0" smtClean="0"/>
              <a:t>ことが義務づけられました。なお、</a:t>
            </a:r>
            <a:r>
              <a:rPr lang="ja-JP" altLang="en-US" sz="1800" u="sng" dirty="0" smtClean="0"/>
              <a:t>経過</a:t>
            </a:r>
            <a:r>
              <a:rPr lang="ja-JP" altLang="en-US" sz="1800" u="sng" dirty="0"/>
              <a:t>措置により、令和６年３月３１日まで努力義務とされています。</a:t>
            </a:r>
            <a:endParaRPr lang="en-US" altLang="ja-JP" sz="1800" u="sng" dirty="0"/>
          </a:p>
          <a:p>
            <a:pPr marL="0" indent="0">
              <a:buNone/>
            </a:pPr>
            <a:r>
              <a:rPr lang="ja-JP" altLang="en-US" sz="1300" dirty="0" smtClean="0"/>
              <a:t>◇運営</a:t>
            </a:r>
            <a:r>
              <a:rPr lang="ja-JP" altLang="en-US" sz="1300" dirty="0"/>
              <a:t>基準（省令）に以下を規定</a:t>
            </a:r>
          </a:p>
          <a:p>
            <a:pPr marL="0" indent="0">
              <a:buNone/>
            </a:pPr>
            <a:r>
              <a:rPr lang="ja-JP" altLang="en-US" sz="1300" dirty="0" smtClean="0"/>
              <a:t>・</a:t>
            </a:r>
            <a:r>
              <a:rPr lang="ja-JP" altLang="en-US" sz="1300" dirty="0"/>
              <a:t>入所者・利用者の人権の擁護、虐待の防止等のため、必要な体制の整備を行うとともに、その従業者に対し</a:t>
            </a:r>
            <a:r>
              <a:rPr lang="ja-JP" altLang="en-US" sz="1300" dirty="0" smtClean="0"/>
              <a:t>、研修</a:t>
            </a:r>
            <a:r>
              <a:rPr lang="ja-JP" altLang="en-US" sz="1300" dirty="0"/>
              <a:t>を実施する等の措置を講じ</a:t>
            </a:r>
            <a:r>
              <a:rPr lang="ja-JP" altLang="en-US" sz="1300" dirty="0" err="1"/>
              <a:t>な</a:t>
            </a:r>
            <a:r>
              <a:rPr lang="ja-JP" altLang="en-US" sz="1300" dirty="0" smtClean="0"/>
              <a:t>けれ</a:t>
            </a:r>
            <a:endParaRPr lang="en-US" altLang="ja-JP" sz="1300" dirty="0" smtClean="0"/>
          </a:p>
          <a:p>
            <a:pPr marL="0" indent="0">
              <a:buNone/>
            </a:pPr>
            <a:r>
              <a:rPr lang="ja-JP" altLang="en-US" sz="1300" dirty="0"/>
              <a:t>　</a:t>
            </a:r>
            <a:r>
              <a:rPr lang="ja-JP" altLang="en-US" sz="1300" dirty="0" err="1" smtClean="0"/>
              <a:t>ば</a:t>
            </a:r>
            <a:r>
              <a:rPr lang="ja-JP" altLang="en-US" sz="1300" dirty="0"/>
              <a:t>ならない旨を規定。</a:t>
            </a:r>
          </a:p>
          <a:p>
            <a:pPr marL="0" indent="0">
              <a:buNone/>
            </a:pPr>
            <a:r>
              <a:rPr lang="ja-JP" altLang="en-US" sz="1300" dirty="0"/>
              <a:t>・運営規程に定めておかなければならない事項として、「虐待の防止のための措置に関する事項」を追加。</a:t>
            </a:r>
          </a:p>
          <a:p>
            <a:pPr marL="0" indent="0">
              <a:buNone/>
            </a:pPr>
            <a:r>
              <a:rPr lang="ja-JP" altLang="en-US" sz="1300" dirty="0"/>
              <a:t>・虐待の発生又はその再発を防止するため、以下の措置を講じなければならない旨を規定。</a:t>
            </a:r>
          </a:p>
          <a:p>
            <a:pPr marL="0" indent="0">
              <a:buNone/>
            </a:pPr>
            <a:r>
              <a:rPr lang="ja-JP" altLang="en-US" sz="1300" dirty="0" smtClean="0"/>
              <a:t>　－虐待</a:t>
            </a:r>
            <a:r>
              <a:rPr lang="ja-JP" altLang="en-US" sz="1300" dirty="0"/>
              <a:t>の防止のための対策を検討する委員会（テレビ電話装置等の活用可能）を定期的に開催するとともに</a:t>
            </a:r>
            <a:r>
              <a:rPr lang="ja-JP" altLang="en-US" sz="1300" dirty="0" smtClean="0"/>
              <a:t>、その</a:t>
            </a:r>
            <a:r>
              <a:rPr lang="ja-JP" altLang="en-US" sz="1300" dirty="0"/>
              <a:t>結果について、従業者に周知</a:t>
            </a:r>
            <a:r>
              <a:rPr lang="ja-JP" altLang="en-US" sz="1300" dirty="0" smtClean="0"/>
              <a:t>徹</a:t>
            </a:r>
            <a:endParaRPr lang="en-US" altLang="ja-JP" sz="1300" dirty="0" smtClean="0"/>
          </a:p>
          <a:p>
            <a:pPr marL="0" indent="0">
              <a:buNone/>
            </a:pPr>
            <a:r>
              <a:rPr lang="ja-JP" altLang="en-US" sz="1300" dirty="0"/>
              <a:t>　</a:t>
            </a:r>
            <a:r>
              <a:rPr lang="ja-JP" altLang="en-US" sz="1300" dirty="0" smtClean="0"/>
              <a:t>　 底</a:t>
            </a:r>
            <a:r>
              <a:rPr lang="ja-JP" altLang="en-US" sz="1300" dirty="0"/>
              <a:t>を図る</a:t>
            </a:r>
            <a:r>
              <a:rPr lang="ja-JP" altLang="en-US" sz="1300" dirty="0" smtClean="0"/>
              <a:t>こと</a:t>
            </a:r>
            <a:endParaRPr lang="en-US" altLang="ja-JP" sz="1300" dirty="0" smtClean="0"/>
          </a:p>
          <a:p>
            <a:pPr marL="0" indent="0">
              <a:buNone/>
            </a:pPr>
            <a:r>
              <a:rPr lang="ja-JP" altLang="en-US" sz="1300" dirty="0"/>
              <a:t>　</a:t>
            </a:r>
            <a:r>
              <a:rPr lang="ja-JP" altLang="en-US" sz="1300" dirty="0" smtClean="0"/>
              <a:t>－虐待</a:t>
            </a:r>
            <a:r>
              <a:rPr lang="ja-JP" altLang="en-US" sz="1300" dirty="0"/>
              <a:t>の防止のための指針を整備すること</a:t>
            </a:r>
          </a:p>
          <a:p>
            <a:pPr marL="0" indent="0">
              <a:buNone/>
            </a:pPr>
            <a:r>
              <a:rPr lang="ja-JP" altLang="en-US" sz="1300" dirty="0" smtClean="0"/>
              <a:t>　－従</a:t>
            </a:r>
            <a:r>
              <a:rPr lang="ja-JP" altLang="en-US" sz="1300" dirty="0"/>
              <a:t>業者に対し、虐待の防止のための研修を定期的に実施すること</a:t>
            </a:r>
          </a:p>
          <a:p>
            <a:pPr marL="0" indent="0">
              <a:buNone/>
            </a:pPr>
            <a:r>
              <a:rPr lang="ja-JP" altLang="en-US" sz="1300" dirty="0"/>
              <a:t>　</a:t>
            </a:r>
            <a:r>
              <a:rPr lang="ja-JP" altLang="en-US" sz="1300" dirty="0" smtClean="0"/>
              <a:t>－上記</a:t>
            </a:r>
            <a:r>
              <a:rPr lang="ja-JP" altLang="en-US" sz="1300" dirty="0"/>
              <a:t>措置を適切に実施するための担当者を置くこと</a:t>
            </a:r>
            <a:endParaRPr lang="en-US" altLang="ja-JP" sz="13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40</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・令和３年度介護報酬改定における改定事項について（厚生労働省）</a:t>
            </a:r>
            <a:endParaRPr lang="en-US" altLang="ja-JP" sz="1600" dirty="0"/>
          </a:p>
        </p:txBody>
      </p:sp>
      <p:sp>
        <p:nvSpPr>
          <p:cNvPr id="8" name="テキスト ボックス 7"/>
          <p:cNvSpPr txBox="1"/>
          <p:nvPr/>
        </p:nvSpPr>
        <p:spPr>
          <a:xfrm>
            <a:off x="5598458" y="1665845"/>
            <a:ext cx="2160494" cy="369332"/>
          </a:xfrm>
          <a:prstGeom prst="rect">
            <a:avLst/>
          </a:prstGeom>
          <a:noFill/>
          <a:ln>
            <a:solidFill>
              <a:schemeClr val="tx1"/>
            </a:solidFill>
          </a:ln>
        </p:spPr>
        <p:txBody>
          <a:bodyPr wrap="square" rtlCol="0">
            <a:spAutoFit/>
          </a:bodyPr>
          <a:lstStyle/>
          <a:p>
            <a:pPr algn="ctr"/>
            <a:r>
              <a:rPr kumimoji="1" lang="ja-JP" altLang="en-US" dirty="0" smtClean="0"/>
              <a:t>重点指導事項</a:t>
            </a:r>
            <a:r>
              <a:rPr lang="ja-JP" altLang="en-US" dirty="0"/>
              <a:t>①</a:t>
            </a:r>
            <a:endParaRPr kumimoji="1" lang="ja-JP" altLang="en-US" dirty="0"/>
          </a:p>
        </p:txBody>
      </p:sp>
      <p:sp>
        <p:nvSpPr>
          <p:cNvPr id="6" name="テキスト ボックス 5"/>
          <p:cNvSpPr txBox="1"/>
          <p:nvPr/>
        </p:nvSpPr>
        <p:spPr>
          <a:xfrm>
            <a:off x="838200" y="2868890"/>
            <a:ext cx="10515600" cy="2880000"/>
          </a:xfrm>
          <a:prstGeom prst="rect">
            <a:avLst/>
          </a:prstGeom>
          <a:noFill/>
          <a:ln>
            <a:solidFill>
              <a:schemeClr val="tx1"/>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32529458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5991225"/>
          </a:xfrm>
        </p:spPr>
        <p:txBody>
          <a:bodyPr/>
          <a:lstStyle/>
          <a:p>
            <a:pPr algn="ctr"/>
            <a:r>
              <a:rPr kumimoji="1" lang="ja-JP" altLang="en-US" dirty="0" smtClean="0"/>
              <a:t>その他のお知らせ</a:t>
            </a:r>
            <a:endParaRPr kumimoji="1" lang="ja-JP" altLang="en-US"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41</a:t>
            </a:fld>
            <a:endParaRPr kumimoji="1" lang="ja-JP" altLang="en-US"/>
          </a:p>
        </p:txBody>
      </p:sp>
    </p:spTree>
    <p:extLst>
      <p:ext uri="{BB962C8B-B14F-4D97-AF65-F5344CB8AC3E}">
        <p14:creationId xmlns:p14="http://schemas.microsoft.com/office/powerpoint/2010/main" val="14200301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人員基準等に関する法令等の解釈について</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a:t>埼玉県</a:t>
            </a:r>
            <a:r>
              <a:rPr lang="ja-JP" altLang="en-US" sz="2400" dirty="0" smtClean="0"/>
              <a:t>において、「常勤」及び「管理者の兼務」について、以下のとおり解釈・運用をしています。</a:t>
            </a:r>
            <a:endParaRPr lang="en-US" altLang="ja-JP" sz="2400" dirty="0" smtClean="0"/>
          </a:p>
          <a:p>
            <a:pPr marL="0" indent="0">
              <a:buNone/>
            </a:pPr>
            <a:r>
              <a:rPr lang="ja-JP" altLang="en-US" sz="2400" dirty="0" smtClean="0"/>
              <a:t>自主点検表により点検をする際は、こちらも併せてご確認ください。</a:t>
            </a:r>
            <a:endParaRPr lang="en-US" altLang="ja-JP" sz="2400" dirty="0" smtClean="0"/>
          </a:p>
          <a:p>
            <a:pPr marL="0" indent="0">
              <a:buNone/>
            </a:pPr>
            <a:endParaRPr lang="en-US" altLang="ja-JP" sz="2400" dirty="0"/>
          </a:p>
          <a:p>
            <a:pPr marL="0" indent="0">
              <a:buNone/>
            </a:pPr>
            <a:r>
              <a:rPr lang="ja-JP" altLang="en-US" sz="2400" u="sng" dirty="0" smtClean="0"/>
              <a:t>・「常勤」の解釈について</a:t>
            </a:r>
            <a:endParaRPr lang="en-US" altLang="ja-JP" sz="2400" u="sng" dirty="0" smtClean="0"/>
          </a:p>
          <a:p>
            <a:pPr marL="0" indent="0">
              <a:buNone/>
            </a:pPr>
            <a:r>
              <a:rPr lang="ja-JP" altLang="en-US" sz="2400" u="sng" dirty="0" smtClean="0"/>
              <a:t>・介護保険法に規定する居宅サービス事業所等の管理者の兼務について</a:t>
            </a:r>
            <a:endParaRPr lang="en-US" altLang="ja-JP" sz="2400" u="sng"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42</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a:t>
            </a:r>
            <a:r>
              <a:rPr lang="ja-JP" altLang="en-US" sz="1600" dirty="0"/>
              <a:t>「常勤」の解釈に</a:t>
            </a:r>
            <a:r>
              <a:rPr lang="ja-JP" altLang="en-US" sz="1600" dirty="0" smtClean="0"/>
              <a:t>ついて　・</a:t>
            </a:r>
            <a:r>
              <a:rPr lang="ja-JP" altLang="en-US" sz="1600" dirty="0"/>
              <a:t>介護保険法に規定する居宅サービス事業所等の管理者の兼務について</a:t>
            </a:r>
            <a:endParaRPr lang="en-US" altLang="ja-JP" sz="1600" dirty="0"/>
          </a:p>
          <a:p>
            <a:pPr marL="0" indent="0">
              <a:buNone/>
            </a:pPr>
            <a:endParaRPr lang="en-US" altLang="ja-JP" sz="1600" u="sng" dirty="0"/>
          </a:p>
        </p:txBody>
      </p:sp>
    </p:spTree>
    <p:extLst>
      <p:ext uri="{BB962C8B-B14F-4D97-AF65-F5344CB8AC3E}">
        <p14:creationId xmlns:p14="http://schemas.microsoft.com/office/powerpoint/2010/main" val="31177741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押印廃止について</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押印を求める手続の見直し等により、法令及び条例等が改正され、事業所が申請・届出の際に使用する様式の押印欄が廃止されました。</a:t>
            </a:r>
            <a:endParaRPr lang="en-US" altLang="ja-JP" sz="2400" dirty="0" smtClean="0"/>
          </a:p>
          <a:p>
            <a:pPr marL="0" indent="0">
              <a:buNone/>
            </a:pPr>
            <a:r>
              <a:rPr lang="ja-JP" altLang="en-US" sz="2000" dirty="0" smtClean="0"/>
              <a:t>例）指定申請書、指定更新申請書、変更届出書、体制届など</a:t>
            </a:r>
            <a:endParaRPr lang="en-US" altLang="ja-JP" sz="2000" dirty="0" smtClean="0"/>
          </a:p>
          <a:p>
            <a:pPr marL="0" indent="0">
              <a:buNone/>
            </a:pPr>
            <a:endParaRPr lang="en-US" altLang="ja-JP" sz="2000" dirty="0" smtClean="0"/>
          </a:p>
          <a:p>
            <a:pPr marL="0" indent="0">
              <a:buNone/>
            </a:pPr>
            <a:r>
              <a:rPr lang="ja-JP" altLang="en-US" sz="2400" dirty="0" smtClean="0"/>
              <a:t>それに伴い、これまで申請や届出を行う際は「持参」又は「郵送」で行っていましたが、</a:t>
            </a:r>
            <a:r>
              <a:rPr lang="ja-JP" altLang="en-US" sz="2400" b="1" u="sng" dirty="0" smtClean="0"/>
              <a:t>「メール」による申請・届出も可能とします。</a:t>
            </a:r>
            <a:endParaRPr lang="en-US" altLang="ja-JP" sz="2400" b="1" u="sng" dirty="0" smtClean="0"/>
          </a:p>
          <a:p>
            <a:pPr marL="0" indent="0">
              <a:buNone/>
            </a:pPr>
            <a:r>
              <a:rPr lang="ja-JP" altLang="en-US" sz="2000" dirty="0" smtClean="0"/>
              <a:t>　→　メールで提出する場合は、</a:t>
            </a:r>
            <a:r>
              <a:rPr lang="en-US" altLang="ja-JP" sz="2000" dirty="0" smtClean="0">
                <a:hlinkClick r:id="rId3"/>
              </a:rPr>
              <a:t>chiiki@city.kazo.lg.jp</a:t>
            </a:r>
            <a:r>
              <a:rPr lang="ja-JP" altLang="en-US" sz="2000" dirty="0" smtClean="0"/>
              <a:t>　加須市地域福祉課宛に送信ください</a:t>
            </a:r>
            <a:endParaRPr lang="en-US" altLang="ja-JP" sz="2000" dirty="0" smtClean="0"/>
          </a:p>
          <a:p>
            <a:pPr marL="0" indent="0">
              <a:buNone/>
            </a:pPr>
            <a:r>
              <a:rPr lang="ja-JP" altLang="en-US" sz="2400" dirty="0" smtClean="0"/>
              <a:t>ただし、登記簿謄本などの原本を提出しなければならないものについては、別途持参又は郵送でご提出ください。</a:t>
            </a:r>
            <a:endParaRPr lang="en-US" altLang="ja-JP" sz="2400" dirty="0" smtClean="0"/>
          </a:p>
          <a:p>
            <a:pPr marL="0" indent="0">
              <a:buNone/>
            </a:pPr>
            <a:r>
              <a:rPr lang="en-US" altLang="ja-JP" sz="1600" dirty="0" smtClean="0"/>
              <a:t>※</a:t>
            </a:r>
            <a:r>
              <a:rPr lang="ja-JP" altLang="en-US" sz="1600" dirty="0" smtClean="0"/>
              <a:t>上記に伴うホームページの修正は順次行います。</a:t>
            </a:r>
            <a:endParaRPr lang="en-US" altLang="ja-JP" sz="1600" dirty="0" smtClean="0"/>
          </a:p>
          <a:p>
            <a:pPr marL="0" indent="0">
              <a:buNone/>
            </a:pPr>
            <a:endParaRPr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43</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・な</a:t>
            </a:r>
            <a:r>
              <a:rPr lang="ja-JP" altLang="en-US" sz="1600" dirty="0"/>
              <a:t>し</a:t>
            </a:r>
            <a:endParaRPr lang="en-US" altLang="ja-JP" sz="1600" dirty="0"/>
          </a:p>
        </p:txBody>
      </p:sp>
    </p:spTree>
    <p:extLst>
      <p:ext uri="{BB962C8B-B14F-4D97-AF65-F5344CB8AC3E}">
        <p14:creationId xmlns:p14="http://schemas.microsoft.com/office/powerpoint/2010/main" val="42101178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lang="ja-JP" altLang="en-US" sz="2800" dirty="0"/>
              <a:t>　</a:t>
            </a:r>
            <a:r>
              <a:rPr lang="ja-JP" altLang="en-US" sz="2800" dirty="0" smtClean="0"/>
              <a:t>介護</a:t>
            </a:r>
            <a:r>
              <a:rPr lang="ja-JP" altLang="en-US" sz="2800" dirty="0"/>
              <a:t>職員</a:t>
            </a:r>
            <a:r>
              <a:rPr lang="ja-JP" altLang="en-US" sz="2800" dirty="0" smtClean="0"/>
              <a:t>の労働条件・人材確保等について</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埼玉県より、介護サービス事業所における労働条件・人材確保等についてのお知らせがあります。下記ページよりご確認ください。</a:t>
            </a:r>
            <a:endParaRPr lang="en-US" altLang="ja-JP" sz="2400" dirty="0" smtClean="0"/>
          </a:p>
          <a:p>
            <a:pPr marL="0" indent="0">
              <a:buNone/>
            </a:pPr>
            <a:endParaRPr lang="en-US" altLang="ja-JP" sz="2400" dirty="0" smtClean="0"/>
          </a:p>
          <a:p>
            <a:pPr marL="0" indent="0">
              <a:buNone/>
            </a:pPr>
            <a:r>
              <a:rPr lang="ja-JP" altLang="en-US" sz="2400" dirty="0" smtClean="0"/>
              <a:t>　</a:t>
            </a:r>
            <a:r>
              <a:rPr lang="en-US" altLang="ja-JP" sz="2400" dirty="0" smtClean="0"/>
              <a:t>『</a:t>
            </a:r>
            <a:r>
              <a:rPr lang="ja-JP" altLang="en-US" sz="2400" dirty="0"/>
              <a:t>令和</a:t>
            </a:r>
            <a:r>
              <a:rPr lang="en-US" altLang="ja-JP" sz="2400" dirty="0"/>
              <a:t>3</a:t>
            </a:r>
            <a:r>
              <a:rPr lang="ja-JP" altLang="en-US" sz="2400" dirty="0"/>
              <a:t>年</a:t>
            </a:r>
            <a:r>
              <a:rPr lang="en-US" altLang="ja-JP" sz="2400" dirty="0"/>
              <a:t>5</a:t>
            </a:r>
            <a:r>
              <a:rPr lang="ja-JP" altLang="en-US" sz="2400" dirty="0"/>
              <a:t>月　介護サービス事業者集団指導</a:t>
            </a:r>
            <a:r>
              <a:rPr lang="en-US" altLang="ja-JP" sz="2400" dirty="0"/>
              <a:t>(WEB</a:t>
            </a:r>
            <a:r>
              <a:rPr lang="ja-JP" altLang="en-US" sz="2400" dirty="0"/>
              <a:t>開催</a:t>
            </a:r>
            <a:r>
              <a:rPr lang="en-US" altLang="ja-JP" sz="2400" dirty="0" smtClean="0"/>
              <a:t>)』</a:t>
            </a:r>
            <a:r>
              <a:rPr lang="ja-JP" altLang="en-US" sz="2000" dirty="0" smtClean="0"/>
              <a:t>（埼玉県ホームページ）</a:t>
            </a:r>
            <a:endParaRPr lang="en-US" altLang="ja-JP" sz="2400" dirty="0" smtClean="0"/>
          </a:p>
          <a:p>
            <a:pPr marL="0" indent="0">
              <a:buNone/>
            </a:pPr>
            <a:r>
              <a:rPr lang="ja-JP" altLang="en-US" sz="1800" dirty="0" smtClean="0"/>
              <a:t>　</a:t>
            </a:r>
            <a:r>
              <a:rPr lang="en-US" altLang="ja-JP" sz="1800" dirty="0" smtClean="0">
                <a:hlinkClick r:id="rId3"/>
              </a:rPr>
              <a:t>https</a:t>
            </a:r>
            <a:r>
              <a:rPr lang="en-US" altLang="ja-JP" sz="1800" dirty="0">
                <a:hlinkClick r:id="rId3"/>
              </a:rPr>
              <a:t>://</a:t>
            </a:r>
            <a:r>
              <a:rPr lang="en-US" altLang="ja-JP" sz="1800" dirty="0" smtClean="0">
                <a:hlinkClick r:id="rId3"/>
              </a:rPr>
              <a:t>www.pref.saitama.lg.jp/a0606/jigyousha-shidou/0205shyuudannsidou-haihuyotei.html#b21</a:t>
            </a:r>
            <a:endParaRPr lang="en-US" altLang="ja-JP" sz="1800" dirty="0" smtClean="0"/>
          </a:p>
          <a:p>
            <a:pPr marL="0" indent="0">
              <a:buNone/>
            </a:pPr>
            <a:r>
              <a:rPr lang="ja-JP" altLang="en-US" sz="2000" dirty="0" smtClean="0"/>
              <a:t>　</a:t>
            </a:r>
            <a:r>
              <a:rPr lang="ja-JP" altLang="en-US" sz="2000" u="sng" dirty="0" smtClean="0"/>
              <a:t>→　介護職員の労働条件については、「</a:t>
            </a:r>
            <a:r>
              <a:rPr lang="en-US" altLang="ja-JP" sz="2000" u="sng" dirty="0" smtClean="0"/>
              <a:t>9</a:t>
            </a:r>
            <a:r>
              <a:rPr lang="ja-JP" altLang="en-US" sz="2000" u="sng" dirty="0" smtClean="0"/>
              <a:t>　介護職員の労働条件について」をご確認ください。</a:t>
            </a:r>
            <a:endParaRPr lang="en-US" altLang="ja-JP" sz="2000" u="sng" dirty="0" smtClean="0"/>
          </a:p>
          <a:p>
            <a:pPr marL="0" indent="0">
              <a:buNone/>
            </a:pPr>
            <a:r>
              <a:rPr lang="ja-JP" altLang="en-US" sz="2000" dirty="0"/>
              <a:t>　</a:t>
            </a:r>
            <a:r>
              <a:rPr lang="ja-JP" altLang="en-US" sz="2000" u="sng" dirty="0" smtClean="0"/>
              <a:t>→　人材確保等については、「埼玉県高齢者福祉課介護人材担当からのお知らせ」をご確認くだ　　</a:t>
            </a:r>
            <a:endParaRPr lang="en-US" altLang="ja-JP" sz="2000" u="sng" dirty="0" smtClean="0"/>
          </a:p>
          <a:p>
            <a:pPr marL="0" indent="0">
              <a:buNone/>
            </a:pPr>
            <a:r>
              <a:rPr lang="ja-JP" altLang="en-US" sz="2000" dirty="0"/>
              <a:t>　</a:t>
            </a:r>
            <a:r>
              <a:rPr lang="ja-JP" altLang="en-US" sz="2000" dirty="0" smtClean="0"/>
              <a:t>　　</a:t>
            </a:r>
            <a:r>
              <a:rPr lang="ja-JP" altLang="en-US" sz="2000" u="sng" dirty="0" smtClean="0"/>
              <a:t>さい。</a:t>
            </a:r>
            <a:endParaRPr lang="en-US" altLang="ja-JP" sz="2000" u="sng" dirty="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44</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a:t>
            </a:r>
            <a:r>
              <a:rPr lang="ja-JP" altLang="en-US" sz="1600" dirty="0" smtClean="0"/>
              <a:t>・な</a:t>
            </a:r>
            <a:r>
              <a:rPr lang="ja-JP" altLang="en-US" sz="1600" dirty="0"/>
              <a:t>し</a:t>
            </a:r>
            <a:endParaRPr lang="en-US" altLang="ja-JP" sz="1600" dirty="0"/>
          </a:p>
        </p:txBody>
      </p:sp>
    </p:spTree>
    <p:extLst>
      <p:ext uri="{BB962C8B-B14F-4D97-AF65-F5344CB8AC3E}">
        <p14:creationId xmlns:p14="http://schemas.microsoft.com/office/powerpoint/2010/main" val="1246918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kumimoji="1" lang="ja-JP" altLang="en-US" sz="2800" dirty="0" smtClean="0"/>
              <a:t>　加須市の指導監査方針等について①</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kumimoji="1" lang="ja-JP" altLang="en-US" sz="2400" dirty="0" smtClean="0"/>
              <a:t>加須市では「令和３年度社会福祉法人・社会福祉施設等指導監査等実施計画」（以下「実施計画」といいます。）及び「加須市介護サービス事業者指導監査実施要綱」に基づき、</a:t>
            </a:r>
            <a:r>
              <a:rPr kumimoji="1" lang="en-US" altLang="ja-JP" sz="2400" dirty="0" smtClean="0"/>
              <a:t>『</a:t>
            </a:r>
            <a:r>
              <a:rPr kumimoji="1" lang="ja-JP" altLang="en-US" sz="2400" dirty="0" smtClean="0"/>
              <a:t>指導</a:t>
            </a:r>
            <a:r>
              <a:rPr kumimoji="1" lang="en-US" altLang="ja-JP" sz="2400" dirty="0" smtClean="0"/>
              <a:t>』</a:t>
            </a:r>
            <a:r>
              <a:rPr kumimoji="1" lang="ja-JP" altLang="en-US" sz="2400" dirty="0" smtClean="0"/>
              <a:t>及び</a:t>
            </a:r>
            <a:r>
              <a:rPr kumimoji="1" lang="en-US" altLang="ja-JP" sz="2400" dirty="0" smtClean="0"/>
              <a:t>『</a:t>
            </a:r>
            <a:r>
              <a:rPr kumimoji="1" lang="ja-JP" altLang="en-US" sz="2400" dirty="0" smtClean="0"/>
              <a:t>監査</a:t>
            </a:r>
            <a:r>
              <a:rPr kumimoji="1" lang="en-US" altLang="ja-JP" sz="2400" dirty="0" smtClean="0"/>
              <a:t>』</a:t>
            </a:r>
            <a:r>
              <a:rPr kumimoji="1" lang="ja-JP" altLang="en-US" sz="2400" dirty="0" smtClean="0"/>
              <a:t>を</a:t>
            </a:r>
            <a:r>
              <a:rPr lang="ja-JP" altLang="en-US" sz="2400" dirty="0"/>
              <a:t>実施</a:t>
            </a:r>
            <a:r>
              <a:rPr lang="ja-JP" altLang="en-US" sz="2400" dirty="0" smtClean="0"/>
              <a:t>しています。</a:t>
            </a:r>
            <a:endParaRPr lang="en-US" altLang="ja-JP" sz="2400" dirty="0" smtClean="0"/>
          </a:p>
          <a:p>
            <a:pPr marL="0" indent="0">
              <a:buNone/>
            </a:pPr>
            <a:endParaRPr lang="en-US" altLang="ja-JP" sz="2400" dirty="0" smtClean="0"/>
          </a:p>
          <a:p>
            <a:pPr marL="0" indent="0">
              <a:buNone/>
            </a:pPr>
            <a:r>
              <a:rPr lang="ja-JP" altLang="en-US" sz="2400" dirty="0" smtClean="0"/>
              <a:t>●指導の方針</a:t>
            </a:r>
            <a:endParaRPr lang="en-US" altLang="ja-JP" sz="2400" dirty="0" smtClean="0"/>
          </a:p>
          <a:p>
            <a:pPr marL="0" indent="0">
              <a:buNone/>
            </a:pPr>
            <a:r>
              <a:rPr kumimoji="1" lang="ja-JP" altLang="en-US" sz="2400" dirty="0" smtClean="0"/>
              <a:t>指導については、「</a:t>
            </a:r>
            <a:r>
              <a:rPr lang="ja-JP" altLang="ja-JP" sz="2400" dirty="0" smtClean="0"/>
              <a:t>介護</a:t>
            </a:r>
            <a:r>
              <a:rPr lang="ja-JP" altLang="ja-JP" sz="2400" dirty="0"/>
              <a:t>サービスの質の確保及び保険給付の適正化を図るため、介護サービス事業者等に対し、法令等に定める介護給付等対象サービスの取扱い、介護報酬の請求等に関する事項について周知徹底させるとともに、過誤又は不正の防止を図る</a:t>
            </a:r>
            <a:r>
              <a:rPr lang="ja-JP" altLang="ja-JP" sz="2400" dirty="0" smtClean="0"/>
              <a:t>ため</a:t>
            </a:r>
            <a:r>
              <a:rPr lang="ja-JP" altLang="en-US" sz="2400" dirty="0" smtClean="0"/>
              <a:t>」</a:t>
            </a:r>
            <a:r>
              <a:rPr lang="ja-JP" altLang="ja-JP" sz="2400" dirty="0" smtClean="0"/>
              <a:t>に実施</a:t>
            </a:r>
            <a:r>
              <a:rPr lang="ja-JP" altLang="en-US" sz="2400" dirty="0" smtClean="0"/>
              <a:t>します。</a:t>
            </a:r>
            <a:endParaRPr lang="en-US" altLang="ja-JP" sz="2400" dirty="0" smtClean="0"/>
          </a:p>
        </p:txBody>
      </p:sp>
      <p:sp>
        <p:nvSpPr>
          <p:cNvPr id="8" name="スライド番号プレースホルダー 7"/>
          <p:cNvSpPr>
            <a:spLocks noGrp="1"/>
          </p:cNvSpPr>
          <p:nvPr>
            <p:ph type="sldNum" sz="quarter" idx="12"/>
          </p:nvPr>
        </p:nvSpPr>
        <p:spPr/>
        <p:txBody>
          <a:bodyPr/>
          <a:lstStyle/>
          <a:p>
            <a:fld id="{B8096995-E03A-462E-A022-B9611534545D}" type="slidenum">
              <a:rPr kumimoji="1" lang="ja-JP" altLang="en-US" smtClean="0"/>
              <a:t>5</a:t>
            </a:fld>
            <a:endParaRPr kumimoji="1" lang="ja-JP" altLang="en-US"/>
          </a:p>
        </p:txBody>
      </p:sp>
      <p:sp>
        <p:nvSpPr>
          <p:cNvPr id="10" name="コンテンツ プレースホルダー 2"/>
          <p:cNvSpPr txBox="1">
            <a:spLocks/>
          </p:cNvSpPr>
          <p:nvPr/>
        </p:nvSpPr>
        <p:spPr>
          <a:xfrm>
            <a:off x="838200" y="5903258"/>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smtClean="0"/>
              <a:t>・</a:t>
            </a:r>
            <a:r>
              <a:rPr lang="ja-JP" altLang="en-US" sz="1600" dirty="0"/>
              <a:t>令和３年度社会福祉法人・社会福祉施設等指導監査等実施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1723475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kumimoji="1" lang="ja-JP" altLang="en-US" sz="2800" dirty="0" smtClean="0"/>
              <a:t>　加須市の指導監査方針等について②</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a:t>●指導の形態</a:t>
            </a:r>
            <a:endParaRPr lang="en-US" altLang="ja-JP" sz="2400" dirty="0"/>
          </a:p>
          <a:p>
            <a:pPr marL="0" indent="0">
              <a:buNone/>
            </a:pPr>
            <a:r>
              <a:rPr lang="ja-JP" altLang="en-US" sz="2400" dirty="0"/>
              <a:t>指導は次の２種類の方法で実施しています。</a:t>
            </a:r>
            <a:endParaRPr lang="en-US" altLang="ja-JP" sz="2400" dirty="0"/>
          </a:p>
          <a:p>
            <a:pPr marL="0" indent="0">
              <a:buNone/>
            </a:pPr>
            <a:r>
              <a:rPr lang="ja-JP" altLang="en-US" sz="2400" dirty="0" smtClean="0"/>
              <a:t>　　　集団指導　　　　実地指導</a:t>
            </a:r>
            <a:endParaRPr lang="en-US" altLang="ja-JP" sz="2400" dirty="0" smtClean="0"/>
          </a:p>
          <a:p>
            <a:pPr marL="0" indent="0">
              <a:buNone/>
            </a:pPr>
            <a:r>
              <a:rPr lang="ja-JP" altLang="en-US" sz="2400" dirty="0" smtClean="0"/>
              <a:t>●</a:t>
            </a:r>
            <a:r>
              <a:rPr kumimoji="1" lang="ja-JP" altLang="en-US" sz="2400" dirty="0" smtClean="0"/>
              <a:t>集団指導</a:t>
            </a:r>
            <a:endParaRPr kumimoji="1" lang="en-US" altLang="ja-JP" sz="2400" dirty="0" smtClean="0"/>
          </a:p>
          <a:p>
            <a:pPr marL="0" indent="0">
              <a:buNone/>
            </a:pPr>
            <a:r>
              <a:rPr lang="ja-JP" altLang="en-US" sz="2400" dirty="0" smtClean="0"/>
              <a:t>集団指導は、</a:t>
            </a:r>
            <a:r>
              <a:rPr lang="ja-JP" altLang="ja-JP" sz="2400" dirty="0" smtClean="0"/>
              <a:t>指導</a:t>
            </a:r>
            <a:r>
              <a:rPr lang="ja-JP" altLang="ja-JP" sz="2400" dirty="0"/>
              <a:t>の対象となる介護サービス事業者等の関係職員を、必要な指導の内容に応じ、一定の場所に集めて講習等の方法に</a:t>
            </a:r>
            <a:r>
              <a:rPr lang="ja-JP" altLang="ja-JP" sz="2400" dirty="0" smtClean="0"/>
              <a:t>より</a:t>
            </a:r>
            <a:r>
              <a:rPr lang="ja-JP" altLang="en-US" sz="2400" dirty="0" smtClean="0"/>
              <a:t>、原則として毎年１回実施します。</a:t>
            </a:r>
            <a:endParaRPr lang="en-US" altLang="ja-JP" sz="2400" dirty="0" smtClean="0"/>
          </a:p>
          <a:p>
            <a:pPr marL="0" indent="0">
              <a:buNone/>
            </a:pPr>
            <a:r>
              <a:rPr lang="ja-JP" altLang="en-US" sz="2400" dirty="0" smtClean="0"/>
              <a:t>主に過去の実地指導における指導事項の説明、</a:t>
            </a:r>
            <a:r>
              <a:rPr lang="ja-JP" altLang="ja-JP" sz="2400" dirty="0" smtClean="0"/>
              <a:t>介護</a:t>
            </a:r>
            <a:r>
              <a:rPr lang="ja-JP" altLang="ja-JP" sz="2400" dirty="0"/>
              <a:t>給付等対象サービスの取扱い、介護報酬請求の内容、制度改正の内容及び過去の指導事例等に</a:t>
            </a:r>
            <a:r>
              <a:rPr lang="ja-JP" altLang="ja-JP" sz="2400" dirty="0" smtClean="0"/>
              <a:t>つい</a:t>
            </a:r>
            <a:r>
              <a:rPr lang="ja-JP" altLang="en-US" sz="2400" dirty="0" smtClean="0"/>
              <a:t>て説明を行います。</a:t>
            </a:r>
            <a:endParaRPr lang="en-US" altLang="ja-JP" sz="2400" dirty="0" smtClean="0"/>
          </a:p>
          <a:p>
            <a:pPr marL="0" indent="0">
              <a:buNone/>
            </a:pPr>
            <a:endParaRPr lang="en-US" altLang="ja-JP" sz="2400" dirty="0" smtClean="0"/>
          </a:p>
          <a:p>
            <a:pPr marL="0" indent="0">
              <a:buNone/>
            </a:pPr>
            <a:endParaRPr lang="en-US" altLang="ja-JP" sz="2400" dirty="0" smtClean="0"/>
          </a:p>
          <a:p>
            <a:pPr marL="0" indent="0">
              <a:buNone/>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6</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
        <p:nvSpPr>
          <p:cNvPr id="6" name="テキスト ボックス 5"/>
          <p:cNvSpPr txBox="1"/>
          <p:nvPr/>
        </p:nvSpPr>
        <p:spPr>
          <a:xfrm>
            <a:off x="1358153" y="2178422"/>
            <a:ext cx="1573306" cy="389965"/>
          </a:xfrm>
          <a:prstGeom prst="rect">
            <a:avLst/>
          </a:prstGeom>
          <a:noFill/>
          <a:ln>
            <a:solidFill>
              <a:schemeClr val="tx1"/>
            </a:solidFill>
          </a:ln>
        </p:spPr>
        <p:txBody>
          <a:bodyPr wrap="square" rtlCol="0">
            <a:spAutoFit/>
          </a:bodyPr>
          <a:lstStyle/>
          <a:p>
            <a:endParaRPr kumimoji="1" lang="ja-JP" altLang="en-US" dirty="0"/>
          </a:p>
        </p:txBody>
      </p:sp>
      <p:sp>
        <p:nvSpPr>
          <p:cNvPr id="7" name="テキスト ボックス 6"/>
          <p:cNvSpPr txBox="1"/>
          <p:nvPr/>
        </p:nvSpPr>
        <p:spPr>
          <a:xfrm>
            <a:off x="3397624" y="2178422"/>
            <a:ext cx="1573306" cy="389965"/>
          </a:xfrm>
          <a:prstGeom prst="rect">
            <a:avLst/>
          </a:prstGeom>
          <a:noFill/>
          <a:ln>
            <a:solidFill>
              <a:schemeClr val="tx1"/>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3982475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kumimoji="1" lang="ja-JP" altLang="en-US" sz="2800" dirty="0" smtClean="0"/>
              <a:t>　加須市の指導監査方針等について③</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a:t>
            </a:r>
            <a:r>
              <a:rPr lang="ja-JP" altLang="en-US" sz="2400" dirty="0"/>
              <a:t>実地</a:t>
            </a:r>
            <a:r>
              <a:rPr kumimoji="1" lang="ja-JP" altLang="en-US" sz="2400" dirty="0" smtClean="0"/>
              <a:t>指導</a:t>
            </a:r>
            <a:endParaRPr kumimoji="1" lang="en-US" altLang="ja-JP" sz="2400" dirty="0" smtClean="0"/>
          </a:p>
          <a:p>
            <a:pPr marL="0" indent="0">
              <a:buNone/>
            </a:pPr>
            <a:r>
              <a:rPr lang="ja-JP" altLang="en-US" sz="2400" dirty="0" smtClean="0"/>
              <a:t>実地指導は、事業所を訪問し、施設見学及び関係書類の検査、関係者からのヒアリング等の方法により、原則として指定期間中に１回実施します。</a:t>
            </a:r>
            <a:endParaRPr lang="en-US" altLang="ja-JP" sz="2400" dirty="0" smtClean="0"/>
          </a:p>
          <a:p>
            <a:pPr marL="0" indent="0">
              <a:buNone/>
            </a:pPr>
            <a:r>
              <a:rPr lang="ja-JP" altLang="en-US" sz="2400" dirty="0" smtClean="0"/>
              <a:t>対象事業所は、国が示す指導重点事項や特に実地指導を要すると認められる介護サービス事業者等を</a:t>
            </a:r>
            <a:r>
              <a:rPr lang="ja-JP" altLang="en-US" sz="2400" dirty="0"/>
              <a:t>選定</a:t>
            </a:r>
            <a:r>
              <a:rPr lang="ja-JP" altLang="en-US" sz="2400" dirty="0" smtClean="0"/>
              <a:t>する方法等により選定し、実施計画でお示しします。</a:t>
            </a:r>
            <a:endParaRPr lang="en-US" altLang="ja-JP" sz="2400" dirty="0" smtClean="0"/>
          </a:p>
          <a:p>
            <a:pPr marL="0" indent="0">
              <a:buNone/>
            </a:pPr>
            <a:r>
              <a:rPr lang="ja-JP" altLang="en-US" sz="2400" dirty="0"/>
              <a:t>●実地指導の</a:t>
            </a:r>
            <a:r>
              <a:rPr lang="ja-JP" altLang="en-US" sz="2400" dirty="0" smtClean="0"/>
              <a:t>流れ</a:t>
            </a:r>
            <a:endParaRPr lang="en-US" altLang="ja-JP" sz="2400" dirty="0" smtClean="0"/>
          </a:p>
          <a:p>
            <a:pPr marL="0" indent="0">
              <a:buNone/>
            </a:pPr>
            <a:r>
              <a:rPr lang="ja-JP" altLang="en-US" sz="2400" dirty="0" smtClean="0"/>
              <a:t>　①</a:t>
            </a:r>
            <a:r>
              <a:rPr lang="ja-JP" altLang="en-US" sz="2400" dirty="0"/>
              <a:t>事前に日程を調整の上、実施２か月前を目安に実施通知を送付します。</a:t>
            </a:r>
            <a:endParaRPr lang="en-US" altLang="ja-JP" sz="2400" dirty="0"/>
          </a:p>
          <a:p>
            <a:pPr marL="0" indent="0" algn="ctr">
              <a:buNone/>
            </a:pPr>
            <a:r>
              <a:rPr lang="ja-JP" altLang="en-US" sz="2400" dirty="0"/>
              <a:t>↓</a:t>
            </a:r>
            <a:endParaRPr lang="en-US" altLang="ja-JP" sz="2400" dirty="0"/>
          </a:p>
          <a:p>
            <a:pPr marL="0" indent="0">
              <a:buNone/>
            </a:pPr>
            <a:r>
              <a:rPr lang="ja-JP" altLang="en-US" sz="2400" dirty="0"/>
              <a:t>　②期限まで（実施１か月前を目安）に、事前提出資料を提出していただきます。</a:t>
            </a:r>
            <a:endParaRPr lang="en-US" altLang="ja-JP" sz="2400" dirty="0"/>
          </a:p>
          <a:p>
            <a:pPr marL="0" indent="0" algn="ctr">
              <a:buNone/>
            </a:pPr>
            <a:r>
              <a:rPr lang="ja-JP" altLang="en-US" sz="2400" dirty="0"/>
              <a:t>↓</a:t>
            </a:r>
            <a:endParaRPr lang="en-US" altLang="ja-JP" sz="2400" dirty="0"/>
          </a:p>
          <a:p>
            <a:pPr marL="0" indent="0">
              <a:buNone/>
            </a:pPr>
            <a:endParaRPr lang="en-US" altLang="ja-JP" sz="2400" dirty="0" smtClean="0"/>
          </a:p>
          <a:p>
            <a:pPr marL="0" indent="0">
              <a:buNone/>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7</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2449768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kumimoji="1" lang="ja-JP" altLang="en-US" sz="2800" dirty="0" smtClean="0"/>
              <a:t>　加須市の指導監査方針等について④</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●実地指導の流れ（続き）</a:t>
            </a:r>
            <a:endParaRPr lang="en-US" altLang="ja-JP" sz="2400" dirty="0" smtClean="0"/>
          </a:p>
          <a:p>
            <a:pPr marL="0" indent="0">
              <a:buNone/>
            </a:pPr>
            <a:r>
              <a:rPr lang="ja-JP" altLang="en-US" sz="2400" dirty="0"/>
              <a:t>　</a:t>
            </a:r>
            <a:r>
              <a:rPr lang="ja-JP" altLang="en-US" sz="2400" dirty="0" smtClean="0"/>
              <a:t>③実地指導当日は市担当２名以上で事業所に伺い、事前提出資料の内容や関　</a:t>
            </a:r>
            <a:endParaRPr lang="en-US" altLang="ja-JP" sz="2400" dirty="0"/>
          </a:p>
          <a:p>
            <a:pPr marL="0" indent="0">
              <a:buNone/>
            </a:pPr>
            <a:r>
              <a:rPr lang="ja-JP" altLang="en-US" sz="2400" dirty="0" smtClean="0"/>
              <a:t>　　 係者から関係書類等を基に説明を求める面談形式で確認を行います。</a:t>
            </a:r>
            <a:endParaRPr lang="en-US" altLang="ja-JP" sz="2400" dirty="0" smtClean="0"/>
          </a:p>
          <a:p>
            <a:pPr marL="0" indent="0" algn="ctr">
              <a:buNone/>
            </a:pPr>
            <a:r>
              <a:rPr lang="ja-JP" altLang="en-US" sz="2400" dirty="0" smtClean="0"/>
              <a:t>↓</a:t>
            </a:r>
            <a:endParaRPr lang="en-US" altLang="ja-JP" sz="2400" dirty="0" smtClean="0"/>
          </a:p>
          <a:p>
            <a:pPr marL="0" indent="0">
              <a:buNone/>
            </a:pPr>
            <a:r>
              <a:rPr lang="ja-JP" altLang="en-US" sz="2400" dirty="0"/>
              <a:t>　</a:t>
            </a:r>
            <a:r>
              <a:rPr lang="ja-JP" altLang="en-US" sz="2400" dirty="0" smtClean="0"/>
              <a:t>④実地指導の結果、改善を要すると認められた事項及び介護報酬について過</a:t>
            </a:r>
            <a:endParaRPr lang="en-US" altLang="ja-JP" sz="2400" dirty="0" smtClean="0"/>
          </a:p>
          <a:p>
            <a:pPr marL="0" indent="0">
              <a:buNone/>
            </a:pPr>
            <a:r>
              <a:rPr lang="ja-JP" altLang="en-US" sz="2400" dirty="0"/>
              <a:t>　</a:t>
            </a:r>
            <a:r>
              <a:rPr lang="ja-JP" altLang="en-US" sz="2400" dirty="0" smtClean="0"/>
              <a:t>　誤による調整を要すると認められた場合は、文書でその旨通知します。</a:t>
            </a:r>
            <a:endParaRPr lang="en-US" altLang="ja-JP" sz="2400" dirty="0" smtClean="0"/>
          </a:p>
          <a:p>
            <a:pPr marL="0" indent="0">
              <a:buNone/>
            </a:pPr>
            <a:r>
              <a:rPr lang="ja-JP" altLang="en-US" sz="2400" dirty="0"/>
              <a:t>　</a:t>
            </a:r>
            <a:r>
              <a:rPr lang="ja-JP" altLang="en-US" sz="2400" dirty="0" smtClean="0"/>
              <a:t>　</a:t>
            </a:r>
            <a:r>
              <a:rPr lang="en-US" altLang="ja-JP" sz="1800" dirty="0" smtClean="0"/>
              <a:t>※</a:t>
            </a:r>
            <a:r>
              <a:rPr lang="ja-JP" altLang="en-US" sz="1800" dirty="0" smtClean="0"/>
              <a:t>　改善を要する事項がない場合でも、文書でその旨通知します。</a:t>
            </a:r>
            <a:endParaRPr lang="en-US" altLang="ja-JP" sz="1800" dirty="0" smtClean="0"/>
          </a:p>
          <a:p>
            <a:pPr marL="0" indent="0" algn="ctr">
              <a:buNone/>
            </a:pPr>
            <a:r>
              <a:rPr lang="ja-JP" altLang="en-US" sz="2400" dirty="0" smtClean="0"/>
              <a:t>↓</a:t>
            </a:r>
            <a:endParaRPr lang="en-US" altLang="ja-JP" sz="2400" dirty="0" smtClean="0"/>
          </a:p>
          <a:p>
            <a:pPr marL="0" indent="0">
              <a:buNone/>
            </a:pPr>
            <a:r>
              <a:rPr lang="ja-JP" altLang="en-US" sz="2400" dirty="0"/>
              <a:t>　</a:t>
            </a:r>
            <a:r>
              <a:rPr lang="ja-JP" altLang="en-US" sz="2400" dirty="0" smtClean="0"/>
              <a:t>⑤改善した事項を文書で報告し、改善が完了したか確認を行います。</a:t>
            </a:r>
            <a:endParaRPr lang="en-US" altLang="ja-JP" sz="2400" dirty="0" smtClean="0"/>
          </a:p>
          <a:p>
            <a:pPr marL="0" indent="0">
              <a:buNone/>
            </a:pPr>
            <a:r>
              <a:rPr lang="ja-JP" altLang="en-US" sz="2400" dirty="0"/>
              <a:t>　</a:t>
            </a:r>
            <a:r>
              <a:rPr lang="ja-JP" altLang="en-US" sz="2400" dirty="0" smtClean="0"/>
              <a:t>　（内容によっては再度実地で確認を行う場合があります。）</a:t>
            </a:r>
            <a:endParaRPr lang="en-US" altLang="ja-JP" sz="2400" dirty="0" smtClean="0"/>
          </a:p>
          <a:p>
            <a:pPr marL="0" indent="0">
              <a:buNone/>
            </a:pPr>
            <a:endParaRPr lang="en-US" altLang="ja-JP" sz="2400" dirty="0" smtClean="0"/>
          </a:p>
          <a:p>
            <a:pPr marL="0" indent="0">
              <a:buNone/>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8</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1208497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0000"/>
          </a:xfrm>
          <a:ln w="38100">
            <a:solidFill>
              <a:srgbClr val="002060"/>
            </a:solidFill>
          </a:ln>
        </p:spPr>
        <p:txBody>
          <a:bodyPr>
            <a:noAutofit/>
          </a:bodyPr>
          <a:lstStyle/>
          <a:p>
            <a:r>
              <a:rPr kumimoji="1" lang="ja-JP" altLang="en-US" sz="2800" dirty="0" smtClean="0"/>
              <a:t>　加須市の指導監査方針等について⑤</a:t>
            </a:r>
            <a:endParaRPr kumimoji="1" lang="ja-JP" altLang="en-US" sz="2800" dirty="0"/>
          </a:p>
        </p:txBody>
      </p:sp>
      <p:sp>
        <p:nvSpPr>
          <p:cNvPr id="3" name="コンテンツ プレースホルダー 2"/>
          <p:cNvSpPr>
            <a:spLocks noGrp="1"/>
          </p:cNvSpPr>
          <p:nvPr>
            <p:ph idx="1"/>
          </p:nvPr>
        </p:nvSpPr>
        <p:spPr>
          <a:xfrm>
            <a:off x="838200" y="1290919"/>
            <a:ext cx="10515600" cy="4610264"/>
          </a:xfrm>
        </p:spPr>
        <p:txBody>
          <a:bodyPr>
            <a:normAutofit/>
          </a:bodyPr>
          <a:lstStyle/>
          <a:p>
            <a:pPr marL="0" indent="0">
              <a:buNone/>
            </a:pPr>
            <a:r>
              <a:rPr lang="ja-JP" altLang="en-US" sz="2400" dirty="0" smtClean="0"/>
              <a:t>●</a:t>
            </a:r>
            <a:r>
              <a:rPr lang="ja-JP" altLang="en-US" sz="2400" dirty="0"/>
              <a:t>実地</a:t>
            </a:r>
            <a:r>
              <a:rPr kumimoji="1" lang="ja-JP" altLang="en-US" sz="2400" dirty="0" smtClean="0"/>
              <a:t>指導</a:t>
            </a:r>
            <a:r>
              <a:rPr lang="ja-JP" altLang="en-US" sz="2400" dirty="0"/>
              <a:t>の流れ（続き</a:t>
            </a:r>
            <a:r>
              <a:rPr lang="ja-JP" altLang="en-US" sz="2400" dirty="0" smtClean="0"/>
              <a:t>）</a:t>
            </a:r>
            <a:endParaRPr kumimoji="1" lang="en-US" altLang="ja-JP" sz="2400" dirty="0" smtClean="0"/>
          </a:p>
          <a:p>
            <a:pPr marL="0" indent="0">
              <a:buNone/>
            </a:pPr>
            <a:r>
              <a:rPr lang="ja-JP" altLang="en-US" sz="2400" dirty="0" smtClean="0"/>
              <a:t>なお、実地指導中に以下に該当する</a:t>
            </a:r>
            <a:r>
              <a:rPr lang="ja-JP" altLang="ja-JP" sz="2400" dirty="0" smtClean="0"/>
              <a:t>状況</a:t>
            </a:r>
            <a:r>
              <a:rPr lang="ja-JP" altLang="ja-JP" sz="2400" dirty="0"/>
              <a:t>を確認した場合は、実地指導を中止し、直ちに</a:t>
            </a:r>
            <a:r>
              <a:rPr lang="ja-JP" altLang="ja-JP" sz="2400" dirty="0" smtClean="0"/>
              <a:t>監査を</a:t>
            </a:r>
            <a:r>
              <a:rPr lang="ja-JP" altLang="ja-JP" sz="2400" dirty="0"/>
              <a:t>行うこと</a:t>
            </a:r>
            <a:r>
              <a:rPr lang="ja-JP" altLang="ja-JP" sz="2400" dirty="0" smtClean="0"/>
              <a:t>が</a:t>
            </a:r>
            <a:r>
              <a:rPr lang="ja-JP" altLang="en-US" sz="2400" dirty="0" smtClean="0"/>
              <a:t>あります。</a:t>
            </a:r>
            <a:endParaRPr lang="en-US" altLang="ja-JP" sz="2400" dirty="0" smtClean="0"/>
          </a:p>
          <a:p>
            <a:r>
              <a:rPr lang="ja-JP" altLang="ja-JP" sz="2400" dirty="0"/>
              <a:t>介護サービス事業者等の事業の運営に関する基準について著しい違反が確認され、利用者及び入所者等の生命又は身体の安全に危害を及ぼすおそれがあると認められる場合</a:t>
            </a:r>
          </a:p>
          <a:p>
            <a:r>
              <a:rPr lang="ja-JP" altLang="ja-JP" sz="2400" dirty="0" smtClean="0"/>
              <a:t>介護</a:t>
            </a:r>
            <a:r>
              <a:rPr lang="ja-JP" altLang="ja-JP" sz="2400" dirty="0"/>
              <a:t>報酬の請求について、著しく不正な請求が認められる場合</a:t>
            </a:r>
          </a:p>
          <a:p>
            <a:pPr marL="0" indent="0">
              <a:buNone/>
            </a:pPr>
            <a:endParaRPr lang="en-US" altLang="ja-JP" sz="2400" dirty="0" smtClean="0"/>
          </a:p>
          <a:p>
            <a:pPr marL="0" indent="0">
              <a:buNone/>
            </a:pPr>
            <a:endParaRPr lang="en-US" altLang="ja-JP" sz="2400" dirty="0" smtClean="0"/>
          </a:p>
          <a:p>
            <a:pPr marL="0" indent="0">
              <a:buNone/>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B8096995-E03A-462E-A022-B9611534545D}" type="slidenum">
              <a:rPr kumimoji="1" lang="ja-JP" altLang="en-US" smtClean="0"/>
              <a:t>9</a:t>
            </a:fld>
            <a:endParaRPr kumimoji="1" lang="ja-JP" altLang="en-US"/>
          </a:p>
        </p:txBody>
      </p:sp>
      <p:sp>
        <p:nvSpPr>
          <p:cNvPr id="5" name="コンテンツ プレースホルダー 2"/>
          <p:cNvSpPr txBox="1">
            <a:spLocks/>
          </p:cNvSpPr>
          <p:nvPr/>
        </p:nvSpPr>
        <p:spPr>
          <a:xfrm>
            <a:off x="838200" y="5836573"/>
            <a:ext cx="10515600" cy="576000"/>
          </a:xfrm>
          <a:prstGeom prst="rect">
            <a:avLst/>
          </a:prstGeom>
          <a:ln>
            <a:solidFill>
              <a:schemeClr val="tx1"/>
            </a:solidFill>
            <a:prstDash val="sysDot"/>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smtClean="0"/>
              <a:t>【</a:t>
            </a:r>
            <a:r>
              <a:rPr lang="ja-JP" altLang="en-US" sz="1600" dirty="0" smtClean="0"/>
              <a:t>関係する資料</a:t>
            </a:r>
            <a:r>
              <a:rPr lang="en-US" altLang="ja-JP" sz="1600" dirty="0" smtClean="0"/>
              <a:t>】</a:t>
            </a:r>
            <a:r>
              <a:rPr lang="ja-JP" altLang="en-US" sz="1600" dirty="0"/>
              <a:t> ・令和３年度社会福祉法人・社会福祉施設等指導監査等実施</a:t>
            </a:r>
            <a:r>
              <a:rPr lang="ja-JP" altLang="en-US" sz="1600" dirty="0" smtClean="0"/>
              <a:t>計画　 ・</a:t>
            </a:r>
            <a:r>
              <a:rPr lang="ja-JP" altLang="en-US" sz="1600" dirty="0"/>
              <a:t>加須市介護サービス事業者指導監査実施要綱</a:t>
            </a:r>
            <a:endParaRPr lang="en-US" altLang="ja-JP" sz="1600" dirty="0" smtClean="0"/>
          </a:p>
        </p:txBody>
      </p:sp>
    </p:spTree>
    <p:extLst>
      <p:ext uri="{BB962C8B-B14F-4D97-AF65-F5344CB8AC3E}">
        <p14:creationId xmlns:p14="http://schemas.microsoft.com/office/powerpoint/2010/main" val="1739522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851</TotalTime>
  <Words>5395</Words>
  <Application>Microsoft Office PowerPoint</Application>
  <PresentationFormat>ワイド画面</PresentationFormat>
  <Paragraphs>440</Paragraphs>
  <Slides>44</Slides>
  <Notes>35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44</vt:i4>
      </vt:variant>
    </vt:vector>
  </HeadingPairs>
  <TitlesOfParts>
    <vt:vector size="49" baseType="lpstr">
      <vt:lpstr>ＭＳ Ｐゴシック</vt:lpstr>
      <vt:lpstr>Arial</vt:lpstr>
      <vt:lpstr>Calibri</vt:lpstr>
      <vt:lpstr>Calibri Light</vt:lpstr>
      <vt:lpstr>Office テーマ</vt:lpstr>
      <vt:lpstr>令和３年度 介護サービス事業者 集団指導説明資料</vt:lpstr>
      <vt:lpstr>　はじめに</vt:lpstr>
      <vt:lpstr>　目次</vt:lpstr>
      <vt:lpstr>加須市の指導監査方針等について</vt:lpstr>
      <vt:lpstr>　加須市の指導監査方針等について①</vt:lpstr>
      <vt:lpstr>　加須市の指導監査方針等について②</vt:lpstr>
      <vt:lpstr>　加須市の指導監査方針等について③</vt:lpstr>
      <vt:lpstr>　加須市の指導監査方針等について④</vt:lpstr>
      <vt:lpstr>　加須市の指導監査方針等について⑤</vt:lpstr>
      <vt:lpstr>　加須市の指導監査方針等について⑥</vt:lpstr>
      <vt:lpstr>　加須市の指導監査方針等について⑦</vt:lpstr>
      <vt:lpstr>令和３年度における重点指導事項</vt:lpstr>
      <vt:lpstr>　令和３年度における重点指導事項①</vt:lpstr>
      <vt:lpstr>　令和３年度における重点指導事項②</vt:lpstr>
      <vt:lpstr>　令和３年度における重点指導事項③</vt:lpstr>
      <vt:lpstr>　令和３年度における重点指導事項④</vt:lpstr>
      <vt:lpstr>令和２年度実地指導における 主な指導・注意事項</vt:lpstr>
      <vt:lpstr>　令和２年度実地指導における主な指導・注意事項①</vt:lpstr>
      <vt:lpstr>　令和２年度実地指導における主な指導・注意事項②</vt:lpstr>
      <vt:lpstr>　令和２年度実地指導における主な指導・注意事項③</vt:lpstr>
      <vt:lpstr>　令和２年度実地指導における主な指導・注意事項④</vt:lpstr>
      <vt:lpstr>　令和２年度実地指導における主な指導・注意事項⑤</vt:lpstr>
      <vt:lpstr>　令和２年度実地指導における主な指導・注意事項⑥</vt:lpstr>
      <vt:lpstr>　令和２年度実地指導における主な指導・注意事項⑦</vt:lpstr>
      <vt:lpstr>　令和２年度実地指導における主な指導・注意事項⑧</vt:lpstr>
      <vt:lpstr>　令和２年度実地指導における主な指導・注意事項⑨</vt:lpstr>
      <vt:lpstr>　令和２年度実地指導における主な指導・注意事項⑩</vt:lpstr>
      <vt:lpstr>　令和２年度実地指導における主な指導・注意事項⑪</vt:lpstr>
      <vt:lpstr>令和３年度介護報酬改定について</vt:lpstr>
      <vt:lpstr>　令和３年度介護報酬改定について①</vt:lpstr>
      <vt:lpstr>　令和３年度介護報酬改定について②</vt:lpstr>
      <vt:lpstr>　令和３年度介護報酬改定について③</vt:lpstr>
      <vt:lpstr>　令和３年度介護報酬改定について④</vt:lpstr>
      <vt:lpstr>　令和３年度介護報酬改定について⑤</vt:lpstr>
      <vt:lpstr>　令和３年度介護報酬改定について⑥</vt:lpstr>
      <vt:lpstr>　令和３年度介護報酬改定について⑦</vt:lpstr>
      <vt:lpstr>　令和３年度介護報酬改定について⑧</vt:lpstr>
      <vt:lpstr>　令和３年度介護報酬改定について⑨</vt:lpstr>
      <vt:lpstr>　令和３年度介護報酬改定について⑩</vt:lpstr>
      <vt:lpstr>　令和３年度介護報酬改定について⑪</vt:lpstr>
      <vt:lpstr>その他のお知らせ</vt:lpstr>
      <vt:lpstr>　人員基準等に関する法令等の解釈について</vt:lpstr>
      <vt:lpstr>　押印廃止について</vt:lpstr>
      <vt:lpstr>　介護職員の労働条件・人材確保等について</vt:lpstr>
    </vt:vector>
  </TitlesOfParts>
  <Company>加須市役所</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令和３年度 指定介護サービス事業所 集団指導資料</dc:title>
  <dc:creator>加須市役所</dc:creator>
  <cp:lastModifiedBy>加須市役所</cp:lastModifiedBy>
  <cp:revision>83</cp:revision>
  <cp:lastPrinted>2021-06-14T06:20:50Z</cp:lastPrinted>
  <dcterms:created xsi:type="dcterms:W3CDTF">2021-06-10T00:32:44Z</dcterms:created>
  <dcterms:modified xsi:type="dcterms:W3CDTF">2021-06-17T04:26:19Z</dcterms:modified>
</cp:coreProperties>
</file>